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67.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63.xml" ContentType="application/vnd.openxmlformats-officedocument.presentationml.slide+xml"/>
  <Override PartName="/ppt/slides/slide58.xml" ContentType="application/vnd.openxmlformats-officedocument.presentationml.slide+xml"/>
  <Override PartName="/ppt/slides/slide57.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0.xml" ContentType="application/vnd.openxmlformats-officedocument.presentationml.slide+xml"/>
  <Override PartName="/ppt/slides/slide59.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5.xml" ContentType="application/vnd.openxmlformats-officedocument.presentationml.slide+xml"/>
  <Override PartName="/ppt/slides/slide51.xml" ContentType="application/vnd.openxmlformats-officedocument.presentationml.slide+xml"/>
  <Override PartName="/ppt/slides/slide46.xml" ContentType="application/vnd.openxmlformats-officedocument.presentationml.slide+xml"/>
  <Override PartName="/ppt/slides/slide41.xml" ContentType="application/vnd.openxmlformats-officedocument.presentationml.slide+xml"/>
  <Override PartName="/ppt/slides/slide32.xml" ContentType="application/vnd.openxmlformats-officedocument.presentationml.slide+xml"/>
  <Override PartName="/ppt/slides/slide36.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34.xml" ContentType="application/vnd.openxmlformats-officedocument.presentationml.slide+xml"/>
  <Override PartName="/ppt/slides/slide2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6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42.xml" ContentType="application/vnd.openxmlformats-officedocument.presentationml.slide+xml"/>
  <Override PartName="/ppt/slides/slide20.xml" ContentType="application/vnd.openxmlformats-officedocument.presentationml.slide+xml"/>
  <Override PartName="/ppt/slides/slide33.xml" ContentType="application/vnd.openxmlformats-officedocument.presentationml.slide+xml"/>
  <Override PartName="/ppt/slides/slide13.xml" ContentType="application/vnd.openxmlformats-officedocument.presentationml.slide+xml"/>
  <Override PartName="/ppt/slides/slide43.xml" ContentType="application/vnd.openxmlformats-officedocument.presentationml.slide+xml"/>
  <Override PartName="/ppt/slides/slide10.xml" ContentType="application/vnd.openxmlformats-officedocument.presentationml.slide+xml"/>
  <Override PartName="/ppt/slides/slide35.xml" ContentType="application/vnd.openxmlformats-officedocument.presentationml.slide+xml"/>
  <Override PartName="/ppt/slides/slide68.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40.xml" ContentType="application/vnd.openxmlformats-officedocument.presentationml.slide+xml"/>
  <Override PartName="/ppt/slides/slide5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0.xml" ContentType="application/vnd.openxmlformats-officedocument.presentationml.slideLayout+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s/slide44.xml" ContentType="application/vnd.openxmlformats-officedocument.presentationml.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37.xml" ContentType="application/vnd.openxmlformats-officedocument.presentationml.slide+xml"/>
  <Override PartName="/ppt/slides/slide8.xml" ContentType="application/vnd.openxmlformats-officedocument.presentationml.slide+xml"/>
  <Override PartName="/ppt/slideLayouts/slideLayout6.xml" ContentType="application/vnd.openxmlformats-officedocument.presentationml.slideLayout+xml"/>
  <Override PartName="/ppt/slides/slide22.xml" ContentType="application/vnd.openxmlformats-officedocument.presentationml.slide+xml"/>
  <Override PartName="/docProps/app.xml" ContentType="application/vnd.openxmlformats-officedocument.extended-properties+xml"/>
  <Override PartName="/ppt/slides/slide29.xml" ContentType="application/vnd.openxmlformats-officedocument.presentationml.slide+xml"/>
  <Override PartName="/ppt/slideLayouts/slideLayout5.xml" ContentType="application/vnd.openxmlformats-officedocument.presentationml.slideLayout+xml"/>
  <Override PartName="/ppt/slides/slide60.xml" ContentType="application/vnd.openxmlformats-officedocument.presentationml.slide+xml"/>
  <Override PartName="/ppt/slides/slide55.xml" ContentType="application/vnd.openxmlformats-officedocument.presentationml.slide+xml"/>
  <Override PartName="/ppt/slides/slide4.xml" ContentType="application/vnd.openxmlformats-officedocument.presentationml.slide+xml"/>
  <Override PartName="/ppt/slides/slide21.xml" ContentType="application/vnd.openxmlformats-officedocument.presentationml.slide+xml"/>
  <Override PartName="/docProps/core.xml" ContentType="application/vnd.openxmlformats-package.core-properties+xml"/>
  <Override PartName="/ppt/slides/slide19.xml" ContentType="application/vnd.openxmlformats-officedocument.presentationml.slide+xml"/>
  <Override PartName="/ppt/viewProps.xml" ContentType="application/vnd.openxmlformats-officedocument.presentationml.viewProps+xml"/>
  <Override PartName="/ppt/slides/slide7.xml" ContentType="application/vnd.openxmlformats-officedocument.presentationml.slide+xml"/>
  <Override PartName="/ppt/slides/slide26.xml" ContentType="application/vnd.openxmlformats-officedocument.presentationml.slide+xml"/>
  <Override PartName="/ppt/slides/slide31.xml" ContentType="application/vnd.openxmlformats-officedocument.presentationml.slide+xml"/>
  <Override PartName="/ppt/slides/slide47.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slides/slide39.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s/slide25.xml" ContentType="application/vnd.openxmlformats-officedocument.presentationml.slide+xml"/>
  <Override PartName="/ppt/presentation.xml" ContentType="application/vnd.openxmlformats-officedocument.presentationml.presentation.main+xml"/>
  <Override PartName="/ppt/tableStyles.xml" ContentType="application/vnd.openxmlformats-officedocument.presentationml.tableStyles+xml"/>
  <Override PartName="/ppt/slides/slide38.xml" ContentType="application/vnd.openxmlformats-officedocument.presentationml.slide+xml"/>
  <Override PartName="/ppt/slides/slide62.xml" ContentType="application/vnd.openxmlformats-officedocument.presentationml.slide+xml"/>
  <Override PartName="/ppt/theme/theme1.xml" ContentType="application/vnd.openxmlformats-officedocument.theme+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Lst>
  <p:sldSz cx="12192000" cy="6858000"/>
  <p:notesSz cx="12192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378" y="90"/>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presProps" Target="presProps.xml" /><Relationship Id="rId72" Type="http://schemas.openxmlformats.org/officeDocument/2006/relationships/tableStyles" Target="tableStyles.xml" /><Relationship Id="rId73"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title" userDrawn="1">
  <p:cSld name="Title Slide">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914400" y="2130425"/>
            <a:ext cx="10363199" cy="1470025"/>
          </a:xfrm>
        </p:spPr>
        <p:txBody>
          <a:bodyPr/>
          <a:lstStyle>
            <a:lvl1pPr algn="ctr">
              <a:defRPr b="1"/>
            </a:lvl1pPr>
          </a:lstStyle>
          <a:p>
            <a:pPr>
              <a:defRPr/>
            </a:pPr>
            <a:r>
              <a:rPr/>
              <a:t>Образец заголовка</a:t>
            </a:r>
            <a:endParaRPr/>
          </a:p>
        </p:txBody>
      </p:sp>
      <p:sp>
        <p:nvSpPr>
          <p:cNvPr id="3" name="Подзаголовок 2"/>
          <p:cNvSpPr>
            <a:spLocks noGrp="1"/>
          </p:cNvSpPr>
          <p:nvPr>
            <p:ph type="subTitle" idx="1"/>
          </p:nvPr>
        </p:nvSpPr>
        <p:spPr bwMode="auto">
          <a:xfrm>
            <a:off x="1828800" y="3886200"/>
            <a:ext cx="8534399" cy="175259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a:t>Образец подзаголовка</a:t>
            </a:r>
            <a:endParaRPr/>
          </a:p>
        </p:txBody>
      </p:sp>
      <p:sp>
        <p:nvSpPr>
          <p:cNvPr id="4" name="Дата 3"/>
          <p:cNvSpPr>
            <a:spLocks noGrp="1"/>
          </p:cNvSpPr>
          <p:nvPr>
            <p:ph type="dt" sz="half" idx="10"/>
          </p:nvPr>
        </p:nvSpPr>
        <p:spPr bwMode="auto"/>
        <p:txBody>
          <a:bodyPr/>
          <a:lstStyle/>
          <a:p>
            <a:pPr>
              <a:defRPr/>
            </a:pPr>
            <a:fld id="{86EB4D43-F783-4E09-8208-6AA351DBC29B}" type="datetimeFigureOut">
              <a:rPr/>
              <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vertTx" userDrawn="1">
  <p:cSld name="Title and Vertical Text">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a:t>Образец заголовка</a:t>
            </a:r>
            <a:endParaRPr/>
          </a:p>
        </p:txBody>
      </p:sp>
      <p:sp>
        <p:nvSpPr>
          <p:cNvPr id="3" name="Вертикальный текст 2"/>
          <p:cNvSpPr>
            <a:spLocks noGrp="1"/>
          </p:cNvSpPr>
          <p:nvPr>
            <p:ph type="body" orient="vert" idx="1"/>
          </p:nvPr>
        </p:nvSpPr>
        <p:spPr bwMode="auto"/>
        <p:txBody>
          <a:bodyPr vert="eaVert"/>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Дата 3"/>
          <p:cNvSpPr>
            <a:spLocks noGrp="1"/>
          </p:cNvSpPr>
          <p:nvPr>
            <p:ph type="dt" sz="half" idx="10"/>
          </p:nvPr>
        </p:nvSpPr>
        <p:spPr bwMode="auto"/>
        <p:txBody>
          <a:bodyPr/>
          <a:lstStyle/>
          <a:p>
            <a:pPr>
              <a:defRPr/>
            </a:pPr>
            <a:fld id="{86EB4D43-F783-4E09-8208-6AA351DBC29B}" type="datetimeFigureOut">
              <a:rPr/>
              <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vertTitleAndTx" userDrawn="1">
  <p:cSld name="Vertical Title and Text">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8839199" y="274638"/>
            <a:ext cx="2743200" cy="5851525"/>
          </a:xfrm>
        </p:spPr>
        <p:txBody>
          <a:bodyPr vert="eaVert"/>
          <a:lstStyle>
            <a:lvl1pPr algn="ctr">
              <a:defRPr/>
            </a:lvl1pPr>
          </a:lstStyle>
          <a:p>
            <a:pPr>
              <a:defRPr/>
            </a:pPr>
            <a:r>
              <a:rPr/>
              <a:t>Образец заголовка</a:t>
            </a:r>
            <a:endParaRPr/>
          </a:p>
        </p:txBody>
      </p:sp>
      <p:sp>
        <p:nvSpPr>
          <p:cNvPr id="3" name="Вертикальный текст 2"/>
          <p:cNvSpPr>
            <a:spLocks noGrp="1"/>
          </p:cNvSpPr>
          <p:nvPr>
            <p:ph type="body" orient="vert" idx="1"/>
          </p:nvPr>
        </p:nvSpPr>
        <p:spPr bwMode="auto">
          <a:xfrm>
            <a:off x="609599" y="274638"/>
            <a:ext cx="8026399" cy="5851525"/>
          </a:xfrm>
        </p:spPr>
        <p:txBody>
          <a:bodyPr vert="eaVert"/>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Дата 3"/>
          <p:cNvSpPr>
            <a:spLocks noGrp="1"/>
          </p:cNvSpPr>
          <p:nvPr>
            <p:ph type="dt" sz="half" idx="10"/>
          </p:nvPr>
        </p:nvSpPr>
        <p:spPr bwMode="auto"/>
        <p:txBody>
          <a:bodyPr/>
          <a:lstStyle/>
          <a:p>
            <a:pPr>
              <a:defRPr/>
            </a:pPr>
            <a:fld id="{86EB4D43-F783-4E09-8208-6AA351DBC29B}" type="datetimeFigureOut">
              <a:rPr/>
              <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obj" userDrawn="1">
  <p:cSld name="Title and Content">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a:t>Образец заголовка</a:t>
            </a:r>
            <a:endParaRPr/>
          </a:p>
        </p:txBody>
      </p:sp>
      <p:sp>
        <p:nvSpPr>
          <p:cNvPr id="3" name="Объект 2"/>
          <p:cNvSpPr>
            <a:spLocks noGrp="1"/>
          </p:cNvSpPr>
          <p:nvPr>
            <p:ph idx="1"/>
          </p:nvPr>
        </p:nvSpPr>
        <p:spPr bwMode="auto"/>
        <p:txBody>
          <a:body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Дата 3"/>
          <p:cNvSpPr>
            <a:spLocks noGrp="1"/>
          </p:cNvSpPr>
          <p:nvPr>
            <p:ph type="dt" sz="half" idx="10"/>
          </p:nvPr>
        </p:nvSpPr>
        <p:spPr bwMode="auto"/>
        <p:txBody>
          <a:bodyPr/>
          <a:lstStyle/>
          <a:p>
            <a:pPr>
              <a:defRPr/>
            </a:pPr>
            <a:fld id="{86EB4D43-F783-4E09-8208-6AA351DBC29B}" type="datetimeFigureOut">
              <a:rPr/>
              <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secHead" userDrawn="1">
  <p:cSld name="Section Header">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963083" y="4406901"/>
            <a:ext cx="10363199" cy="1362074"/>
          </a:xfrm>
        </p:spPr>
        <p:txBody>
          <a:bodyPr anchor="t"/>
          <a:lstStyle>
            <a:lvl1pPr algn="l">
              <a:defRPr sz="4000" b="1" cap="all"/>
            </a:lvl1pPr>
          </a:lstStyle>
          <a:p>
            <a:pPr>
              <a:defRPr/>
            </a:pPr>
            <a:r>
              <a:rPr/>
              <a:t>Образец заголовка</a:t>
            </a:r>
            <a:endParaRPr/>
          </a:p>
        </p:txBody>
      </p:sp>
      <p:sp>
        <p:nvSpPr>
          <p:cNvPr id="3" name="Текст 2"/>
          <p:cNvSpPr>
            <a:spLocks noGrp="1"/>
          </p:cNvSpPr>
          <p:nvPr>
            <p:ph type="body" idx="1"/>
          </p:nvPr>
        </p:nvSpPr>
        <p:spPr bwMode="auto">
          <a:xfrm>
            <a:off x="963083" y="2906713"/>
            <a:ext cx="10363199"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a:t>Образец текста</a:t>
            </a:r>
            <a:endParaRPr/>
          </a:p>
        </p:txBody>
      </p:sp>
      <p:sp>
        <p:nvSpPr>
          <p:cNvPr id="4" name="Дата 3"/>
          <p:cNvSpPr>
            <a:spLocks noGrp="1"/>
          </p:cNvSpPr>
          <p:nvPr>
            <p:ph type="dt" sz="half" idx="10"/>
          </p:nvPr>
        </p:nvSpPr>
        <p:spPr bwMode="auto"/>
        <p:txBody>
          <a:bodyPr/>
          <a:lstStyle/>
          <a:p>
            <a:pPr>
              <a:defRPr/>
            </a:pPr>
            <a:fld id="{86EB4D43-F783-4E09-8208-6AA351DBC29B}" type="datetimeFigureOut">
              <a:rPr/>
              <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twoObj" userDrawn="1">
  <p:cSld name="Two Content">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a:t>Образец заголовка</a:t>
            </a:r>
            <a:endParaRPr/>
          </a:p>
        </p:txBody>
      </p:sp>
      <p:sp>
        <p:nvSpPr>
          <p:cNvPr id="3" name="Объект 2"/>
          <p:cNvSpPr>
            <a:spLocks noGrp="1"/>
          </p:cNvSpPr>
          <p:nvPr>
            <p:ph sz="half" idx="1"/>
          </p:nvPr>
        </p:nvSpPr>
        <p:spPr bwMode="auto">
          <a:xfrm>
            <a:off x="1583497" y="1600201"/>
            <a:ext cx="4704522"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Объект 3"/>
          <p:cNvSpPr>
            <a:spLocks noGrp="1"/>
          </p:cNvSpPr>
          <p:nvPr>
            <p:ph sz="half" idx="2"/>
          </p:nvPr>
        </p:nvSpPr>
        <p:spPr bwMode="auto">
          <a:xfrm>
            <a:off x="6576053" y="1600201"/>
            <a:ext cx="5006346"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5" name="Дата 4"/>
          <p:cNvSpPr>
            <a:spLocks noGrp="1"/>
          </p:cNvSpPr>
          <p:nvPr>
            <p:ph type="dt" sz="half" idx="10"/>
          </p:nvPr>
        </p:nvSpPr>
        <p:spPr bwMode="auto"/>
        <p:txBody>
          <a:bodyPr/>
          <a:lstStyle/>
          <a:p>
            <a:pPr>
              <a:defRPr/>
            </a:pPr>
            <a:fld id="{86EB4D43-F783-4E09-8208-6AA351DBC29B}" type="datetimeFigureOut">
              <a:rPr/>
              <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twoTxTwoObj" userDrawn="1">
  <p:cSld name="Comparison">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lvl1pPr>
              <a:defRPr/>
            </a:lvl1pPr>
          </a:lstStyle>
          <a:p>
            <a:pPr>
              <a:defRPr/>
            </a:pPr>
            <a:r>
              <a:rPr/>
              <a:t>Образец заголовка</a:t>
            </a:r>
            <a:endParaRPr/>
          </a:p>
        </p:txBody>
      </p:sp>
      <p:sp>
        <p:nvSpPr>
          <p:cNvPr id="3" name="Текст 2"/>
          <p:cNvSpPr>
            <a:spLocks noGrp="1"/>
          </p:cNvSpPr>
          <p:nvPr>
            <p:ph type="body" idx="1"/>
          </p:nvPr>
        </p:nvSpPr>
        <p:spPr bwMode="auto">
          <a:xfrm>
            <a:off x="1583497" y="1535113"/>
            <a:ext cx="47045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Образец текста</a:t>
            </a:r>
            <a:endParaRPr/>
          </a:p>
        </p:txBody>
      </p:sp>
      <p:sp>
        <p:nvSpPr>
          <p:cNvPr id="4" name="Объект 3"/>
          <p:cNvSpPr>
            <a:spLocks noGrp="1"/>
          </p:cNvSpPr>
          <p:nvPr>
            <p:ph sz="half" idx="2"/>
          </p:nvPr>
        </p:nvSpPr>
        <p:spPr bwMode="auto">
          <a:xfrm>
            <a:off x="1583497" y="2174874"/>
            <a:ext cx="47045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5" name="Текст 4"/>
          <p:cNvSpPr>
            <a:spLocks noGrp="1"/>
          </p:cNvSpPr>
          <p:nvPr>
            <p:ph type="body" sz="quarter" idx="3"/>
          </p:nvPr>
        </p:nvSpPr>
        <p:spPr bwMode="auto">
          <a:xfrm>
            <a:off x="6480042" y="1535113"/>
            <a:ext cx="510235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Образец текста</a:t>
            </a:r>
            <a:endParaRPr/>
          </a:p>
        </p:txBody>
      </p:sp>
      <p:sp>
        <p:nvSpPr>
          <p:cNvPr id="6" name="Объект 5"/>
          <p:cNvSpPr>
            <a:spLocks noGrp="1"/>
          </p:cNvSpPr>
          <p:nvPr>
            <p:ph sz="quarter" idx="4"/>
          </p:nvPr>
        </p:nvSpPr>
        <p:spPr bwMode="auto">
          <a:xfrm>
            <a:off x="6480042" y="2174874"/>
            <a:ext cx="51023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7" name="Дата 6"/>
          <p:cNvSpPr>
            <a:spLocks noGrp="1"/>
          </p:cNvSpPr>
          <p:nvPr>
            <p:ph type="dt" sz="half" idx="10"/>
          </p:nvPr>
        </p:nvSpPr>
        <p:spPr bwMode="auto"/>
        <p:txBody>
          <a:bodyPr/>
          <a:lstStyle/>
          <a:p>
            <a:pPr>
              <a:defRPr/>
            </a:pPr>
            <a:fld id="{86EB4D43-F783-4E09-8208-6AA351DBC29B}" type="datetimeFigureOut">
              <a:rPr/>
              <a:t/>
            </a:fld>
            <a:endParaRPr/>
          </a:p>
        </p:txBody>
      </p:sp>
      <p:sp>
        <p:nvSpPr>
          <p:cNvPr id="8" name="Нижний колонтитул 7"/>
          <p:cNvSpPr>
            <a:spLocks noGrp="1"/>
          </p:cNvSpPr>
          <p:nvPr>
            <p:ph type="ftr" sz="quarter" idx="11"/>
          </p:nvPr>
        </p:nvSpPr>
        <p:spPr bwMode="auto"/>
        <p:txBody>
          <a:bodyPr/>
          <a:lstStyle/>
          <a:p>
            <a:pPr>
              <a:defRPr/>
            </a:pPr>
            <a:endParaRPr/>
          </a:p>
        </p:txBody>
      </p:sp>
      <p:sp>
        <p:nvSpPr>
          <p:cNvPr id="9" name="Номер слайда 8"/>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titleOnly" userDrawn="1">
  <p:cSld name="Title Only">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a:t>Образец заголовка</a:t>
            </a:r>
            <a:endParaRPr/>
          </a:p>
        </p:txBody>
      </p:sp>
      <p:sp>
        <p:nvSpPr>
          <p:cNvPr id="3" name="Дата 2"/>
          <p:cNvSpPr>
            <a:spLocks noGrp="1"/>
          </p:cNvSpPr>
          <p:nvPr>
            <p:ph type="dt" sz="half" idx="10"/>
          </p:nvPr>
        </p:nvSpPr>
        <p:spPr bwMode="auto"/>
        <p:txBody>
          <a:bodyPr/>
          <a:lstStyle/>
          <a:p>
            <a:pPr>
              <a:defRPr/>
            </a:pPr>
            <a:fld id="{86EB4D43-F783-4E09-8208-6AA351DBC29B}" type="datetimeFigureOut">
              <a:rPr/>
              <a:t/>
            </a:fld>
            <a:endParaRPr/>
          </a:p>
        </p:txBody>
      </p:sp>
      <p:sp>
        <p:nvSpPr>
          <p:cNvPr id="4" name="Нижний колонтитул 3"/>
          <p:cNvSpPr>
            <a:spLocks noGrp="1"/>
          </p:cNvSpPr>
          <p:nvPr>
            <p:ph type="ftr" sz="quarter" idx="11"/>
          </p:nvPr>
        </p:nvSpPr>
        <p:spPr bwMode="auto"/>
        <p:txBody>
          <a:bodyPr/>
          <a:lstStyle/>
          <a:p>
            <a:pPr>
              <a:defRPr/>
            </a:pPr>
            <a:endParaRPr/>
          </a:p>
        </p:txBody>
      </p:sp>
      <p:sp>
        <p:nvSpPr>
          <p:cNvPr id="5" name="Номер слайда 4"/>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blank" userDrawn="1">
  <p:cSld name="Blank">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86EB4D43-F783-4E09-8208-6AA351DBC29B}" type="datetimeFigureOut">
              <a:rPr/>
              <a:t/>
            </a:fld>
            <a:endParaRPr/>
          </a:p>
        </p:txBody>
      </p:sp>
      <p:sp>
        <p:nvSpPr>
          <p:cNvPr id="3" name="Нижний колонтитул 2"/>
          <p:cNvSpPr>
            <a:spLocks noGrp="1"/>
          </p:cNvSpPr>
          <p:nvPr>
            <p:ph type="ftr" sz="quarter" idx="11"/>
          </p:nvPr>
        </p:nvSpPr>
        <p:spPr bwMode="auto"/>
        <p:txBody>
          <a:bodyPr/>
          <a:lstStyle/>
          <a:p>
            <a:pPr>
              <a:defRPr/>
            </a:pPr>
            <a:endParaRPr/>
          </a:p>
        </p:txBody>
      </p:sp>
      <p:sp>
        <p:nvSpPr>
          <p:cNvPr id="4" name="Номер слайда 3"/>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objTx" userDrawn="1">
  <p:cSld name="Content with Caption">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583497" y="273049"/>
            <a:ext cx="3552394" cy="1162050"/>
          </a:xfrm>
        </p:spPr>
        <p:txBody>
          <a:bodyPr anchor="b"/>
          <a:lstStyle>
            <a:lvl1pPr algn="l">
              <a:defRPr sz="2000" b="1"/>
            </a:lvl1pPr>
          </a:lstStyle>
          <a:p>
            <a:pPr>
              <a:defRPr/>
            </a:pPr>
            <a:r>
              <a:rPr/>
              <a:t>Образец заголовка</a:t>
            </a:r>
            <a:endParaRPr/>
          </a:p>
        </p:txBody>
      </p:sp>
      <p:sp>
        <p:nvSpPr>
          <p:cNvPr id="3" name="Объект 2"/>
          <p:cNvSpPr>
            <a:spLocks noGrp="1"/>
          </p:cNvSpPr>
          <p:nvPr>
            <p:ph idx="1"/>
          </p:nvPr>
        </p:nvSpPr>
        <p:spPr bwMode="auto">
          <a:xfrm>
            <a:off x="5327913" y="273050"/>
            <a:ext cx="62544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 name="Текст 3"/>
          <p:cNvSpPr>
            <a:spLocks noGrp="1"/>
          </p:cNvSpPr>
          <p:nvPr>
            <p:ph type="body" sz="half" idx="2"/>
          </p:nvPr>
        </p:nvSpPr>
        <p:spPr bwMode="auto">
          <a:xfrm>
            <a:off x="1583497" y="1435101"/>
            <a:ext cx="3552394" cy="46910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Образец текста</a:t>
            </a:r>
            <a:endParaRPr/>
          </a:p>
        </p:txBody>
      </p:sp>
      <p:sp>
        <p:nvSpPr>
          <p:cNvPr id="5" name="Дата 4"/>
          <p:cNvSpPr>
            <a:spLocks noGrp="1"/>
          </p:cNvSpPr>
          <p:nvPr>
            <p:ph type="dt" sz="half" idx="10"/>
          </p:nvPr>
        </p:nvSpPr>
        <p:spPr bwMode="auto"/>
        <p:txBody>
          <a:bodyPr/>
          <a:lstStyle/>
          <a:p>
            <a:pPr>
              <a:defRPr/>
            </a:pPr>
            <a:fld id="{86EB4D43-F783-4E09-8208-6AA351DBC29B}" type="datetimeFigureOut">
              <a:rPr/>
              <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picTx" userDrawn="1">
  <p:cSld name="Picture with Caption">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1583497" y="4800600"/>
            <a:ext cx="9985109" cy="566738"/>
          </a:xfrm>
        </p:spPr>
        <p:txBody>
          <a:bodyPr anchor="b"/>
          <a:lstStyle>
            <a:lvl1pPr algn="l">
              <a:defRPr sz="2000" b="1"/>
            </a:lvl1pPr>
          </a:lstStyle>
          <a:p>
            <a:pPr>
              <a:defRPr/>
            </a:pPr>
            <a:r>
              <a:rPr/>
              <a:t>Образец заголовка</a:t>
            </a:r>
            <a:endParaRPr/>
          </a:p>
        </p:txBody>
      </p:sp>
      <p:sp>
        <p:nvSpPr>
          <p:cNvPr id="3" name="Рисунок 2"/>
          <p:cNvSpPr>
            <a:spLocks noGrp="1"/>
          </p:cNvSpPr>
          <p:nvPr>
            <p:ph type="pic" idx="1"/>
          </p:nvPr>
        </p:nvSpPr>
        <p:spPr bwMode="auto">
          <a:xfrm>
            <a:off x="1583497" y="612774"/>
            <a:ext cx="9985109" cy="41147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a:p>
        </p:txBody>
      </p:sp>
      <p:sp>
        <p:nvSpPr>
          <p:cNvPr id="4" name="Текст 3"/>
          <p:cNvSpPr>
            <a:spLocks noGrp="1"/>
          </p:cNvSpPr>
          <p:nvPr>
            <p:ph type="body" sz="half" idx="2"/>
          </p:nvPr>
        </p:nvSpPr>
        <p:spPr bwMode="auto">
          <a:xfrm>
            <a:off x="1583497" y="5367337"/>
            <a:ext cx="998510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Образец текста</a:t>
            </a:r>
            <a:endParaRPr/>
          </a:p>
        </p:txBody>
      </p:sp>
      <p:sp>
        <p:nvSpPr>
          <p:cNvPr id="5" name="Дата 4"/>
          <p:cNvSpPr>
            <a:spLocks noGrp="1"/>
          </p:cNvSpPr>
          <p:nvPr>
            <p:ph type="dt" sz="half" idx="10"/>
          </p:nvPr>
        </p:nvSpPr>
        <p:spPr bwMode="auto"/>
        <p:txBody>
          <a:bodyPr/>
          <a:lstStyle/>
          <a:p>
            <a:pPr>
              <a:defRPr/>
            </a:pPr>
            <a:fld id="{86EB4D43-F783-4E09-8208-6AA351DBC29B}" type="datetimeFigureOut">
              <a:rPr/>
              <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F8E3F0E9-0FC2-4DDE-87CF-3BA6A04EA4CC}" type="slidenum">
              <a:rPr/>
              <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3" name="Текст 2"/>
          <p:cNvSpPr>
            <a:spLocks noGrp="1"/>
          </p:cNvSpPr>
          <p:nvPr>
            <p:ph type="body" idx="1"/>
          </p:nvPr>
        </p:nvSpPr>
        <p:spPr bwMode="auto">
          <a:xfrm>
            <a:off x="1583497" y="1600201"/>
            <a:ext cx="9998901" cy="4525962"/>
          </a:xfrm>
          <a:prstGeom prst="rect">
            <a:avLst/>
          </a:prstGeom>
        </p:spPr>
        <p:txBody>
          <a:bodyPr vert="horz" lIns="91440" tIns="45720" rIns="91440" bIns="45720" rtlCol="0">
            <a:normAutofit/>
          </a:bodyPr>
          <a:lstStyle/>
          <a:p>
            <a:pPr lvl="0">
              <a:defRPr/>
            </a:pPr>
            <a:r>
              <a:rPr/>
              <a:t>Образец текста</a:t>
            </a:r>
            <a:endParaRPr/>
          </a:p>
          <a:p>
            <a:pPr lvl="1">
              <a:defRPr/>
            </a:pPr>
            <a:r>
              <a:rPr/>
              <a:t>Второй уровень</a:t>
            </a:r>
            <a:endParaRPr/>
          </a:p>
          <a:p>
            <a:pPr lvl="2">
              <a:defRPr/>
            </a:pPr>
            <a:r>
              <a:rPr/>
              <a:t>Третий уровень</a:t>
            </a:r>
            <a:endParaRPr/>
          </a:p>
          <a:p>
            <a:pPr lvl="3">
              <a:defRPr/>
            </a:pPr>
            <a:r>
              <a:rPr/>
              <a:t>Четвертый уровень</a:t>
            </a:r>
            <a:endParaRPr/>
          </a:p>
          <a:p>
            <a:pPr lvl="4">
              <a:defRPr/>
            </a:pPr>
            <a:r>
              <a:rPr/>
              <a:t>Пятый уровень</a:t>
            </a:r>
            <a:endParaRPr/>
          </a:p>
        </p:txBody>
      </p:sp>
      <p:sp>
        <p:nvSpPr>
          <p:cNvPr id="46" name="Shape 1058"/>
          <p:cNvSpPr>
            <a:spLocks noChangeArrowheads="1" noGrp="1"/>
          </p:cNvSpPr>
          <p:nvPr userDrawn="1"/>
        </p:nvSpPr>
        <p:spPr bwMode="auto">
          <a:xfrm>
            <a:off x="0" y="0"/>
            <a:ext cx="12191999" cy="6858000"/>
          </a:xfrm>
          <a:custGeom>
            <a:avLst/>
            <a:gdLst/>
            <a:ahLst/>
            <a:cxnLst/>
            <a:rect l="l" t="t" r="r" b="b"/>
            <a:pathLst>
              <a:path w="43200" h="43200" fill="norm" stroke="0" extrusionOk="0">
                <a:moveTo>
                  <a:pt x="6343" y="6641"/>
                </a:moveTo>
                <a:lnTo>
                  <a:pt x="6343" y="6641"/>
                </a:lnTo>
                <a:cubicBezTo>
                  <a:pt x="7781" y="2374"/>
                  <a:pt x="8594" y="0"/>
                  <a:pt x="8594" y="0"/>
                </a:cubicBezTo>
                <a:lnTo>
                  <a:pt x="0" y="0"/>
                </a:lnTo>
                <a:lnTo>
                  <a:pt x="0" y="43200"/>
                </a:lnTo>
                <a:lnTo>
                  <a:pt x="43200" y="43200"/>
                </a:lnTo>
                <a:lnTo>
                  <a:pt x="43200" y="37760"/>
                </a:lnTo>
                <a:lnTo>
                  <a:pt x="43200" y="37760"/>
                </a:lnTo>
                <a:cubicBezTo>
                  <a:pt x="43200" y="37760"/>
                  <a:pt x="34824" y="39282"/>
                  <a:pt x="21228" y="41101"/>
                </a:cubicBezTo>
                <a:lnTo>
                  <a:pt x="21228" y="41101"/>
                </a:lnTo>
                <a:cubicBezTo>
                  <a:pt x="3446" y="43478"/>
                  <a:pt x="-5241" y="41016"/>
                  <a:pt x="6343" y="6641"/>
                </a:cubicBezTo>
                <a:close/>
              </a:path>
            </a:pathLst>
          </a:custGeom>
          <a:solidFill>
            <a:schemeClr val="accent1"/>
          </a:solidFill>
          <a:ln w="9524">
            <a:solidFill>
              <a:srgbClr val="000000"/>
            </a:solidFill>
            <a:round/>
            <a:headEnd/>
            <a:tailEnd/>
          </a:ln>
        </p:spPr>
      </p:sp>
      <p:sp>
        <p:nvSpPr>
          <p:cNvPr id="47" name="Shape 1059"/>
          <p:cNvSpPr>
            <a:spLocks noChangeArrowheads="1" noGrp="1"/>
          </p:cNvSpPr>
          <p:nvPr userDrawn="1"/>
        </p:nvSpPr>
        <p:spPr bwMode="auto">
          <a:xfrm>
            <a:off x="0" y="0"/>
            <a:ext cx="12191999" cy="6858000"/>
          </a:xfrm>
        </p:spPr>
      </p:sp>
      <p:sp>
        <p:nvSpPr>
          <p:cNvPr id="48" name="Shape 1060"/>
          <p:cNvSpPr>
            <a:spLocks noChangeArrowheads="1" noGrp="1"/>
          </p:cNvSpPr>
          <p:nvPr userDrawn="1"/>
        </p:nvSpPr>
        <p:spPr bwMode="auto">
          <a:xfrm>
            <a:off x="0" y="0"/>
            <a:ext cx="12191999" cy="6858000"/>
          </a:xfrm>
          <a:custGeom>
            <a:avLst/>
            <a:gdLst/>
            <a:ahLst/>
            <a:cxnLst/>
            <a:rect l="l" t="t" r="r" b="b"/>
            <a:pathLst>
              <a:path w="43200" h="43200" fill="norm" stroke="0" extrusionOk="0">
                <a:moveTo>
                  <a:pt x="22361" y="36777"/>
                </a:moveTo>
                <a:lnTo>
                  <a:pt x="22361" y="36777"/>
                </a:lnTo>
                <a:cubicBezTo>
                  <a:pt x="5219" y="39070"/>
                  <a:pt x="-2372" y="36412"/>
                  <a:pt x="7775" y="6299"/>
                </a:cubicBezTo>
                <a:lnTo>
                  <a:pt x="7775" y="6299"/>
                </a:lnTo>
                <a:cubicBezTo>
                  <a:pt x="9119" y="2311"/>
                  <a:pt x="9892" y="58"/>
                  <a:pt x="9911"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3612"/>
                </a:lnTo>
                <a:lnTo>
                  <a:pt x="43200" y="33612"/>
                </a:lnTo>
                <a:cubicBezTo>
                  <a:pt x="43110" y="33630"/>
                  <a:pt x="35168" y="35065"/>
                  <a:pt x="22361" y="36777"/>
                </a:cubicBezTo>
                <a:close/>
              </a:path>
            </a:pathLst>
          </a:custGeom>
          <a:solidFill>
            <a:schemeClr val="accent1">
              <a:alpha val="9000"/>
            </a:schemeClr>
          </a:solidFill>
          <a:ln w="9524">
            <a:solidFill>
              <a:srgbClr val="000000"/>
            </a:solidFill>
            <a:round/>
            <a:headEnd/>
            <a:tailEnd/>
          </a:ln>
        </p:spPr>
      </p:sp>
      <p:sp>
        <p:nvSpPr>
          <p:cNvPr id="49" name="Shape 1061"/>
          <p:cNvSpPr>
            <a:spLocks noChangeArrowheads="1" noGrp="1"/>
          </p:cNvSpPr>
          <p:nvPr userDrawn="1"/>
        </p:nvSpPr>
        <p:spPr bwMode="auto">
          <a:xfrm>
            <a:off x="0" y="0"/>
            <a:ext cx="12191999" cy="6858000"/>
          </a:xfrm>
          <a:custGeom>
            <a:avLst/>
            <a:gdLst/>
            <a:ahLst/>
            <a:cxnLst/>
            <a:rect l="l" t="t" r="r" b="b"/>
            <a:pathLst>
              <a:path w="43200" h="43200" fill="norm" stroke="0" extrusionOk="0">
                <a:moveTo>
                  <a:pt x="22276" y="37156"/>
                </a:moveTo>
                <a:lnTo>
                  <a:pt x="22276" y="37156"/>
                </a:lnTo>
                <a:cubicBezTo>
                  <a:pt x="5093" y="39454"/>
                  <a:pt x="-2596" y="36819"/>
                  <a:pt x="7680" y="6325"/>
                </a:cubicBezTo>
                <a:lnTo>
                  <a:pt x="7680" y="6325"/>
                </a:lnTo>
                <a:cubicBezTo>
                  <a:pt x="9010" y="2380"/>
                  <a:pt x="9781" y="117"/>
                  <a:pt x="9819"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3980"/>
                </a:lnTo>
                <a:lnTo>
                  <a:pt x="43200" y="33980"/>
                </a:lnTo>
                <a:cubicBezTo>
                  <a:pt x="43020" y="34016"/>
                  <a:pt x="35046" y="35449"/>
                  <a:pt x="22276" y="37156"/>
                </a:cubicBezTo>
                <a:close/>
              </a:path>
            </a:pathLst>
          </a:custGeom>
          <a:solidFill>
            <a:schemeClr val="accent1">
              <a:alpha val="18000"/>
            </a:schemeClr>
          </a:solidFill>
          <a:ln w="9524">
            <a:solidFill>
              <a:srgbClr val="000000"/>
            </a:solidFill>
            <a:round/>
            <a:headEnd/>
            <a:tailEnd/>
          </a:ln>
        </p:spPr>
      </p:sp>
      <p:sp>
        <p:nvSpPr>
          <p:cNvPr id="50" name="Shape 1062"/>
          <p:cNvSpPr>
            <a:spLocks noChangeArrowheads="1" noGrp="1"/>
          </p:cNvSpPr>
          <p:nvPr userDrawn="1"/>
        </p:nvSpPr>
        <p:spPr bwMode="auto">
          <a:xfrm>
            <a:off x="0" y="0"/>
            <a:ext cx="12191999" cy="6858000"/>
          </a:xfrm>
          <a:custGeom>
            <a:avLst/>
            <a:gdLst/>
            <a:ahLst/>
            <a:cxnLst/>
            <a:rect l="l" t="t" r="r" b="b"/>
            <a:pathLst>
              <a:path w="43200" h="43200" fill="norm" stroke="0" extrusionOk="0">
                <a:moveTo>
                  <a:pt x="22192" y="37535"/>
                </a:moveTo>
                <a:lnTo>
                  <a:pt x="22192" y="37535"/>
                </a:lnTo>
                <a:cubicBezTo>
                  <a:pt x="4968" y="39839"/>
                  <a:pt x="-2820" y="37226"/>
                  <a:pt x="7585" y="6350"/>
                </a:cubicBezTo>
                <a:lnTo>
                  <a:pt x="7585" y="6350"/>
                </a:lnTo>
                <a:cubicBezTo>
                  <a:pt x="8900" y="2448"/>
                  <a:pt x="9670" y="176"/>
                  <a:pt x="9726"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4348"/>
                </a:lnTo>
                <a:lnTo>
                  <a:pt x="43200" y="34348"/>
                </a:lnTo>
                <a:cubicBezTo>
                  <a:pt x="42885" y="34402"/>
                  <a:pt x="34924" y="35833"/>
                  <a:pt x="22192" y="37535"/>
                </a:cubicBezTo>
                <a:close/>
              </a:path>
            </a:pathLst>
          </a:custGeom>
          <a:solidFill>
            <a:schemeClr val="accent1">
              <a:alpha val="26998"/>
            </a:schemeClr>
          </a:solidFill>
          <a:ln w="9524">
            <a:solidFill>
              <a:srgbClr val="000000"/>
            </a:solidFill>
            <a:round/>
            <a:headEnd/>
            <a:tailEnd/>
          </a:ln>
        </p:spPr>
      </p:sp>
      <p:sp>
        <p:nvSpPr>
          <p:cNvPr id="51" name="Shape 1063"/>
          <p:cNvSpPr>
            <a:spLocks noChangeArrowheads="1" noGrp="1"/>
          </p:cNvSpPr>
          <p:nvPr userDrawn="1"/>
        </p:nvSpPr>
        <p:spPr bwMode="auto">
          <a:xfrm>
            <a:off x="0" y="0"/>
            <a:ext cx="12191999" cy="6858000"/>
          </a:xfrm>
          <a:custGeom>
            <a:avLst/>
            <a:gdLst/>
            <a:ahLst/>
            <a:cxnLst/>
            <a:rect l="l" t="t" r="r" b="b"/>
            <a:pathLst>
              <a:path w="43200" h="43200" fill="norm" stroke="0" extrusionOk="0">
                <a:moveTo>
                  <a:pt x="22107" y="37914"/>
                </a:moveTo>
                <a:lnTo>
                  <a:pt x="22107" y="37914"/>
                </a:lnTo>
                <a:cubicBezTo>
                  <a:pt x="4842" y="40223"/>
                  <a:pt x="-3044" y="37634"/>
                  <a:pt x="7490" y="6376"/>
                </a:cubicBezTo>
                <a:lnTo>
                  <a:pt x="7490" y="6376"/>
                </a:lnTo>
                <a:cubicBezTo>
                  <a:pt x="8790" y="2517"/>
                  <a:pt x="9559" y="235"/>
                  <a:pt x="9634"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4717"/>
                </a:lnTo>
                <a:lnTo>
                  <a:pt x="43200" y="34717"/>
                </a:lnTo>
                <a:cubicBezTo>
                  <a:pt x="42795" y="34789"/>
                  <a:pt x="34802" y="36217"/>
                  <a:pt x="22107" y="37914"/>
                </a:cubicBezTo>
                <a:close/>
              </a:path>
            </a:pathLst>
          </a:custGeom>
          <a:solidFill>
            <a:schemeClr val="accent1">
              <a:alpha val="36000"/>
            </a:schemeClr>
          </a:solidFill>
          <a:ln w="9524">
            <a:solidFill>
              <a:srgbClr val="000000"/>
            </a:solidFill>
            <a:round/>
            <a:headEnd/>
            <a:tailEnd/>
          </a:ln>
        </p:spPr>
      </p:sp>
      <p:sp>
        <p:nvSpPr>
          <p:cNvPr id="52" name="Shape 1064"/>
          <p:cNvSpPr>
            <a:spLocks noChangeArrowheads="1" noGrp="1"/>
          </p:cNvSpPr>
          <p:nvPr userDrawn="1"/>
        </p:nvSpPr>
        <p:spPr bwMode="auto">
          <a:xfrm>
            <a:off x="0" y="0"/>
            <a:ext cx="12191999" cy="6858000"/>
          </a:xfrm>
          <a:custGeom>
            <a:avLst/>
            <a:gdLst/>
            <a:ahLst/>
            <a:cxnLst/>
            <a:rect l="l" t="t" r="r" b="b"/>
            <a:pathLst>
              <a:path w="43200" h="43200" fill="norm" stroke="0" extrusionOk="0">
                <a:moveTo>
                  <a:pt x="22022" y="38293"/>
                </a:moveTo>
                <a:lnTo>
                  <a:pt x="22022" y="38293"/>
                </a:lnTo>
                <a:cubicBezTo>
                  <a:pt x="4717" y="40608"/>
                  <a:pt x="-3267" y="38041"/>
                  <a:pt x="7394" y="6401"/>
                </a:cubicBezTo>
                <a:lnTo>
                  <a:pt x="7394" y="6401"/>
                </a:lnTo>
                <a:cubicBezTo>
                  <a:pt x="8680" y="2586"/>
                  <a:pt x="9448" y="293"/>
                  <a:pt x="9542"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085"/>
                </a:lnTo>
                <a:lnTo>
                  <a:pt x="43200" y="35085"/>
                </a:lnTo>
                <a:cubicBezTo>
                  <a:pt x="42705" y="35175"/>
                  <a:pt x="34680" y="36601"/>
                  <a:pt x="22022" y="38293"/>
                </a:cubicBezTo>
                <a:close/>
              </a:path>
            </a:pathLst>
          </a:custGeom>
          <a:solidFill>
            <a:schemeClr val="accent1">
              <a:alpha val="45000"/>
            </a:schemeClr>
          </a:solidFill>
          <a:ln w="9524">
            <a:solidFill>
              <a:srgbClr val="000000"/>
            </a:solidFill>
            <a:round/>
            <a:headEnd/>
            <a:tailEnd/>
          </a:ln>
        </p:spPr>
      </p:sp>
      <p:sp>
        <p:nvSpPr>
          <p:cNvPr id="53" name="Shape 1065"/>
          <p:cNvSpPr>
            <a:spLocks noChangeArrowheads="1" noGrp="1"/>
          </p:cNvSpPr>
          <p:nvPr userDrawn="1"/>
        </p:nvSpPr>
        <p:spPr bwMode="auto">
          <a:xfrm>
            <a:off x="0" y="0"/>
            <a:ext cx="12191999" cy="6858000"/>
          </a:xfrm>
          <a:custGeom>
            <a:avLst/>
            <a:gdLst/>
            <a:ahLst/>
            <a:cxnLst/>
            <a:rect l="l" t="t" r="r" b="b"/>
            <a:pathLst>
              <a:path w="43200" h="43200" fill="norm" stroke="0" extrusionOk="0">
                <a:moveTo>
                  <a:pt x="21937" y="38673"/>
                </a:moveTo>
                <a:lnTo>
                  <a:pt x="21937" y="38673"/>
                </a:lnTo>
                <a:cubicBezTo>
                  <a:pt x="4591" y="40992"/>
                  <a:pt x="-3491" y="38448"/>
                  <a:pt x="7299" y="6427"/>
                </a:cubicBezTo>
                <a:lnTo>
                  <a:pt x="7299" y="6427"/>
                </a:lnTo>
                <a:cubicBezTo>
                  <a:pt x="8570" y="2655"/>
                  <a:pt x="9336" y="352"/>
                  <a:pt x="9449"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453"/>
                </a:lnTo>
                <a:lnTo>
                  <a:pt x="43200" y="35453"/>
                </a:lnTo>
                <a:cubicBezTo>
                  <a:pt x="42570" y="35561"/>
                  <a:pt x="34558" y="36985"/>
                  <a:pt x="21937" y="38673"/>
                </a:cubicBezTo>
                <a:close/>
              </a:path>
            </a:pathLst>
          </a:custGeom>
          <a:solidFill>
            <a:schemeClr val="accent1">
              <a:alpha val="55000"/>
            </a:schemeClr>
          </a:solidFill>
          <a:ln w="9524">
            <a:solidFill>
              <a:srgbClr val="000000"/>
            </a:solidFill>
            <a:round/>
            <a:headEnd/>
            <a:tailEnd/>
          </a:ln>
        </p:spPr>
      </p:sp>
      <p:sp>
        <p:nvSpPr>
          <p:cNvPr id="54" name="Shape 1066"/>
          <p:cNvSpPr>
            <a:spLocks noChangeArrowheads="1" noGrp="1"/>
          </p:cNvSpPr>
          <p:nvPr userDrawn="1"/>
        </p:nvSpPr>
        <p:spPr bwMode="auto">
          <a:xfrm>
            <a:off x="0" y="0"/>
            <a:ext cx="12191999" cy="6858000"/>
          </a:xfrm>
          <a:custGeom>
            <a:avLst/>
            <a:gdLst/>
            <a:ahLst/>
            <a:cxnLst/>
            <a:rect l="l" t="t" r="r" b="b"/>
            <a:pathLst>
              <a:path w="43200" h="43200" fill="norm" stroke="0" extrusionOk="0">
                <a:moveTo>
                  <a:pt x="21853" y="39052"/>
                </a:moveTo>
                <a:lnTo>
                  <a:pt x="21853" y="39052"/>
                </a:lnTo>
                <a:cubicBezTo>
                  <a:pt x="4466" y="41377"/>
                  <a:pt x="-3715" y="38855"/>
                  <a:pt x="7204" y="6453"/>
                </a:cubicBezTo>
                <a:lnTo>
                  <a:pt x="7204" y="6453"/>
                </a:lnTo>
                <a:cubicBezTo>
                  <a:pt x="8461" y="2724"/>
                  <a:pt x="9225" y="411"/>
                  <a:pt x="9357"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822"/>
                </a:lnTo>
                <a:lnTo>
                  <a:pt x="43200" y="35822"/>
                </a:lnTo>
                <a:cubicBezTo>
                  <a:pt x="42480" y="35948"/>
                  <a:pt x="34436" y="37369"/>
                  <a:pt x="21853" y="39052"/>
                </a:cubicBezTo>
                <a:close/>
              </a:path>
            </a:pathLst>
          </a:custGeom>
          <a:solidFill>
            <a:schemeClr val="accent1">
              <a:alpha val="63999"/>
            </a:schemeClr>
          </a:solidFill>
          <a:ln w="9524">
            <a:solidFill>
              <a:srgbClr val="000000"/>
            </a:solidFill>
            <a:round/>
            <a:headEnd/>
            <a:tailEnd/>
          </a:ln>
        </p:spPr>
      </p:sp>
      <p:sp>
        <p:nvSpPr>
          <p:cNvPr id="55" name="Shape 1067"/>
          <p:cNvSpPr>
            <a:spLocks noChangeArrowheads="1" noGrp="1"/>
          </p:cNvSpPr>
          <p:nvPr userDrawn="1"/>
        </p:nvSpPr>
        <p:spPr bwMode="auto">
          <a:xfrm>
            <a:off x="0" y="0"/>
            <a:ext cx="12191999" cy="6858000"/>
          </a:xfrm>
          <a:custGeom>
            <a:avLst/>
            <a:gdLst/>
            <a:ahLst/>
            <a:cxnLst/>
            <a:rect l="l" t="t" r="r" b="b"/>
            <a:pathLst>
              <a:path w="43200" h="43200" fill="norm" stroke="0" extrusionOk="0">
                <a:moveTo>
                  <a:pt x="21768" y="39431"/>
                </a:moveTo>
                <a:lnTo>
                  <a:pt x="21768" y="39431"/>
                </a:lnTo>
                <a:cubicBezTo>
                  <a:pt x="4340" y="41761"/>
                  <a:pt x="-3939" y="39262"/>
                  <a:pt x="7109" y="6478"/>
                </a:cubicBezTo>
                <a:lnTo>
                  <a:pt x="7109" y="6478"/>
                </a:lnTo>
                <a:cubicBezTo>
                  <a:pt x="8351" y="2792"/>
                  <a:pt x="9114" y="470"/>
                  <a:pt x="9265"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190"/>
                </a:lnTo>
                <a:lnTo>
                  <a:pt x="43200" y="36190"/>
                </a:lnTo>
                <a:cubicBezTo>
                  <a:pt x="42390" y="36334"/>
                  <a:pt x="34314" y="37753"/>
                  <a:pt x="21768" y="39431"/>
                </a:cubicBezTo>
                <a:close/>
              </a:path>
            </a:pathLst>
          </a:custGeom>
          <a:solidFill>
            <a:schemeClr val="accent1">
              <a:alpha val="73000"/>
            </a:schemeClr>
          </a:solidFill>
          <a:ln w="9524">
            <a:solidFill>
              <a:srgbClr val="000000"/>
            </a:solidFill>
            <a:round/>
            <a:headEnd/>
            <a:tailEnd/>
          </a:ln>
        </p:spPr>
      </p:sp>
      <p:sp>
        <p:nvSpPr>
          <p:cNvPr id="56" name="Shape 1068"/>
          <p:cNvSpPr>
            <a:spLocks noChangeArrowheads="1" noGrp="1"/>
          </p:cNvSpPr>
          <p:nvPr userDrawn="1"/>
        </p:nvSpPr>
        <p:spPr bwMode="auto">
          <a:xfrm>
            <a:off x="0" y="0"/>
            <a:ext cx="12191999" cy="6858000"/>
          </a:xfrm>
          <a:custGeom>
            <a:avLst/>
            <a:gdLst/>
            <a:ahLst/>
            <a:cxnLst/>
            <a:rect l="l" t="t" r="r" b="b"/>
            <a:pathLst>
              <a:path w="43200" h="43200" fill="norm" stroke="0" extrusionOk="0">
                <a:moveTo>
                  <a:pt x="21683" y="39810"/>
                </a:moveTo>
                <a:lnTo>
                  <a:pt x="21683" y="39810"/>
                </a:lnTo>
                <a:cubicBezTo>
                  <a:pt x="4214" y="42146"/>
                  <a:pt x="-4163" y="39669"/>
                  <a:pt x="7014" y="6504"/>
                </a:cubicBezTo>
                <a:lnTo>
                  <a:pt x="7014" y="6504"/>
                </a:lnTo>
                <a:cubicBezTo>
                  <a:pt x="8241" y="2861"/>
                  <a:pt x="9003" y="528"/>
                  <a:pt x="9172"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558"/>
                </a:lnTo>
                <a:lnTo>
                  <a:pt x="43200" y="36558"/>
                </a:lnTo>
                <a:cubicBezTo>
                  <a:pt x="42300" y="36720"/>
                  <a:pt x="34192" y="38137"/>
                  <a:pt x="21683" y="39810"/>
                </a:cubicBezTo>
                <a:close/>
              </a:path>
            </a:pathLst>
          </a:custGeom>
          <a:solidFill>
            <a:schemeClr val="accent1">
              <a:alpha val="82000"/>
            </a:schemeClr>
          </a:solidFill>
          <a:ln w="9524">
            <a:solidFill>
              <a:srgbClr val="000000"/>
            </a:solidFill>
            <a:round/>
            <a:headEnd/>
            <a:tailEnd/>
          </a:ln>
        </p:spPr>
      </p:sp>
      <p:sp>
        <p:nvSpPr>
          <p:cNvPr id="57" name="Shape 1069"/>
          <p:cNvSpPr>
            <a:spLocks noChangeArrowheads="1" noGrp="1"/>
          </p:cNvSpPr>
          <p:nvPr userDrawn="1"/>
        </p:nvSpPr>
        <p:spPr bwMode="auto">
          <a:xfrm>
            <a:off x="0" y="0"/>
            <a:ext cx="12191999" cy="6858000"/>
          </a:xfrm>
          <a:custGeom>
            <a:avLst/>
            <a:gdLst/>
            <a:ahLst/>
            <a:cxnLst/>
            <a:rect l="l" t="t" r="r" b="b"/>
            <a:pathLst>
              <a:path w="43200" h="43200" fill="norm" stroke="0" extrusionOk="0">
                <a:moveTo>
                  <a:pt x="21599" y="40189"/>
                </a:moveTo>
                <a:lnTo>
                  <a:pt x="21599" y="40189"/>
                </a:lnTo>
                <a:cubicBezTo>
                  <a:pt x="4089" y="42530"/>
                  <a:pt x="-4386" y="40077"/>
                  <a:pt x="6918" y="6529"/>
                </a:cubicBezTo>
                <a:lnTo>
                  <a:pt x="6918" y="6529"/>
                </a:lnTo>
                <a:cubicBezTo>
                  <a:pt x="8131" y="2930"/>
                  <a:pt x="8892" y="587"/>
                  <a:pt x="9080"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926"/>
                </a:lnTo>
                <a:lnTo>
                  <a:pt x="43200" y="36926"/>
                </a:lnTo>
                <a:cubicBezTo>
                  <a:pt x="42165" y="37107"/>
                  <a:pt x="34070" y="38521"/>
                  <a:pt x="21599" y="40189"/>
                </a:cubicBezTo>
                <a:close/>
              </a:path>
            </a:pathLst>
          </a:custGeom>
          <a:solidFill>
            <a:schemeClr val="accent1">
              <a:alpha val="91000"/>
            </a:schemeClr>
          </a:solidFill>
          <a:ln w="9524">
            <a:solidFill>
              <a:srgbClr val="000000"/>
            </a:solidFill>
            <a:round/>
            <a:headEnd/>
            <a:tailEnd/>
          </a:ln>
        </p:spPr>
      </p:sp>
      <p:sp>
        <p:nvSpPr>
          <p:cNvPr id="58" name="Shape 1070"/>
          <p:cNvSpPr>
            <a:spLocks noChangeArrowheads="1" noGrp="1"/>
          </p:cNvSpPr>
          <p:nvPr userDrawn="1"/>
        </p:nvSpPr>
        <p:spPr bwMode="auto">
          <a:xfrm>
            <a:off x="0" y="0"/>
            <a:ext cx="12191999" cy="6858000"/>
          </a:xfrm>
          <a:custGeom>
            <a:avLst/>
            <a:gdLst/>
            <a:ahLst/>
            <a:cxnLst/>
            <a:rect l="l" t="t" r="r" b="b"/>
            <a:pathLst>
              <a:path w="43200" h="43200" fill="norm" stroke="0" extrusionOk="0">
                <a:moveTo>
                  <a:pt x="21514" y="40568"/>
                </a:moveTo>
                <a:lnTo>
                  <a:pt x="21514" y="40568"/>
                </a:lnTo>
                <a:cubicBezTo>
                  <a:pt x="3963" y="42915"/>
                  <a:pt x="-4610" y="40484"/>
                  <a:pt x="6823" y="6555"/>
                </a:cubicBezTo>
                <a:lnTo>
                  <a:pt x="6823" y="6555"/>
                </a:lnTo>
                <a:cubicBezTo>
                  <a:pt x="8022" y="2999"/>
                  <a:pt x="8781" y="646"/>
                  <a:pt x="8988"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7295"/>
                </a:lnTo>
                <a:lnTo>
                  <a:pt x="43200" y="37295"/>
                </a:lnTo>
                <a:cubicBezTo>
                  <a:pt x="42075" y="37493"/>
                  <a:pt x="33948" y="38905"/>
                  <a:pt x="21514" y="40568"/>
                </a:cubicBezTo>
                <a:close/>
              </a:path>
            </a:pathLst>
          </a:custGeom>
          <a:solidFill>
            <a:schemeClr val="accent1"/>
          </a:solidFill>
          <a:ln w="9524">
            <a:solidFill>
              <a:srgbClr val="000000"/>
            </a:solidFill>
            <a:round/>
            <a:headEnd/>
            <a:tailEnd/>
          </a:ln>
        </p:spPr>
      </p:sp>
      <p:sp>
        <p:nvSpPr>
          <p:cNvPr id="2" name="Заголовок 1"/>
          <p:cNvSpPr>
            <a:spLocks noGrp="1"/>
          </p:cNvSpPr>
          <p:nvPr>
            <p:ph type="title"/>
          </p:nvPr>
        </p:nvSpPr>
        <p:spPr bwMode="auto">
          <a:xfrm>
            <a:off x="1583497" y="274638"/>
            <a:ext cx="9998901" cy="1143000"/>
          </a:xfrm>
          <a:prstGeom prst="rect">
            <a:avLst/>
          </a:prstGeom>
        </p:spPr>
        <p:txBody>
          <a:bodyPr vert="horz" lIns="91440" tIns="45720" rIns="91440" bIns="45720" rtlCol="0" anchor="ctr">
            <a:normAutofit/>
          </a:bodyPr>
          <a:lstStyle/>
          <a:p>
            <a:pPr>
              <a:defRPr/>
            </a:pPr>
            <a:r>
              <a:rPr/>
              <a:t>Образец заголовка</a:t>
            </a:r>
            <a:endParaRPr/>
          </a:p>
        </p:txBody>
      </p:sp>
      <p:sp>
        <p:nvSpPr>
          <p:cNvPr id="6" name="Номер слайда 5"/>
          <p:cNvSpPr>
            <a:spLocks noGrp="1"/>
          </p:cNvSpPr>
          <p:nvPr>
            <p:ph type="sldNum" sz="quarter" idx="4"/>
          </p:nvPr>
        </p:nvSpPr>
        <p:spPr bwMode="auto">
          <a:xfrm>
            <a:off x="9264351" y="6356350"/>
            <a:ext cx="23180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a:t>	</a:t>
            </a:r>
            <a:fld id="{F8E3F0E9-0FC2-4DDE-87CF-3BA6A04EA4CC}" type="slidenum">
              <a:rPr/>
              <a:t/>
            </a:fld>
            <a:endParaRPr/>
          </a:p>
        </p:txBody>
      </p:sp>
      <p:sp>
        <p:nvSpPr>
          <p:cNvPr id="4" name="Дата 3"/>
          <p:cNvSpPr>
            <a:spLocks noGrp="1"/>
          </p:cNvSpPr>
          <p:nvPr>
            <p:ph type="dt" sz="half" idx="2"/>
          </p:nvPr>
        </p:nvSpPr>
        <p:spPr bwMode="auto">
          <a:xfrm>
            <a:off x="1619018" y="6356350"/>
            <a:ext cx="2844798"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6EB4D43-F783-4E09-8208-6AA351DBC29B}" type="datetimeFigureOut">
              <a:rPr/>
              <a:t/>
            </a:fld>
            <a:endParaRPr/>
          </a:p>
        </p:txBody>
      </p:sp>
      <p:sp>
        <p:nvSpPr>
          <p:cNvPr id="5" name="Нижний колонтитул 4"/>
          <p:cNvSpPr>
            <a:spLocks noGrp="1"/>
          </p:cNvSpPr>
          <p:nvPr>
            <p:ph type="ftr" sz="quarter" idx="3"/>
          </p:nvPr>
        </p:nvSpPr>
        <p:spPr bwMode="auto">
          <a:xfrm>
            <a:off x="5125706" y="6356350"/>
            <a:ext cx="356258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a:spcBef>
          <a:spcPts val="0"/>
        </a:spcBef>
        <a:buNone/>
        <a:defRPr sz="4400" b="1">
          <a:solidFill>
            <a:schemeClr val="tx1"/>
          </a:solidFill>
          <a:latin typeface="+mj-lt"/>
          <a:ea typeface="+mj-ea"/>
          <a:cs typeface="+mj-cs"/>
        </a:defRPr>
      </a:lvl1pPr>
    </p:titleStyle>
    <p:bodyStyle>
      <a:lvl1pPr marL="342900" indent="-342900" algn="l" defTabSz="914400">
        <a:spcBef>
          <a:spcPts val="0"/>
        </a:spcBef>
        <a:buFont typeface="Arial"/>
        <a:buChar char="•"/>
        <a:defRPr sz="3200">
          <a:solidFill>
            <a:schemeClr val="tx1"/>
          </a:solidFill>
          <a:latin typeface="+mn-lt"/>
          <a:ea typeface="+mn-ea"/>
          <a:cs typeface="+mn-cs"/>
        </a:defRPr>
      </a:lvl1pPr>
      <a:lvl2pPr marL="742950" indent="-285750" algn="l" defTabSz="914400">
        <a:spcBef>
          <a:spcPts val="0"/>
        </a:spcBef>
        <a:buFont typeface="Arial"/>
        <a:buChar char="–"/>
        <a:defRPr sz="2800">
          <a:solidFill>
            <a:schemeClr val="tx1"/>
          </a:solidFill>
          <a:latin typeface="+mn-lt"/>
          <a:ea typeface="+mn-ea"/>
          <a:cs typeface="+mn-cs"/>
        </a:defRPr>
      </a:lvl2pPr>
      <a:lvl3pPr marL="1143000" indent="-228600" algn="l" defTabSz="914400">
        <a:spcBef>
          <a:spcPts val="0"/>
        </a:spcBef>
        <a:buFont typeface="Arial"/>
        <a:buChar char="•"/>
        <a:defRPr sz="2400">
          <a:solidFill>
            <a:schemeClr val="tx1"/>
          </a:solidFill>
          <a:latin typeface="+mn-lt"/>
          <a:ea typeface="+mn-ea"/>
          <a:cs typeface="+mn-cs"/>
        </a:defRPr>
      </a:lvl3pPr>
      <a:lvl4pPr marL="1600200" indent="-228600" algn="l" defTabSz="914400">
        <a:spcBef>
          <a:spcPts val="0"/>
        </a:spcBef>
        <a:buFont typeface="Arial"/>
        <a:buChar char="–"/>
        <a:defRPr sz="2000">
          <a:solidFill>
            <a:schemeClr val="tx1"/>
          </a:solidFill>
          <a:latin typeface="+mn-lt"/>
          <a:ea typeface="+mn-ea"/>
          <a:cs typeface="+mn-cs"/>
        </a:defRPr>
      </a:lvl4pPr>
      <a:lvl5pPr marL="2057400" indent="-228600" algn="l" defTabSz="914400">
        <a:spcBef>
          <a:spcPts val="0"/>
        </a:spcBef>
        <a:buFont typeface="Arial"/>
        <a:buChar char="»"/>
        <a:defRPr sz="2000">
          <a:solidFill>
            <a:schemeClr val="tx1"/>
          </a:solidFill>
          <a:latin typeface="+mn-lt"/>
          <a:ea typeface="+mn-ea"/>
          <a:cs typeface="+mn-cs"/>
        </a:defRPr>
      </a:lvl5pPr>
      <a:lvl6pPr marL="2514599"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0&amp;locale=ru&amp;date=2025-11-27&amp;isStatic=false&amp;anchor=XA00S482PQ&amp;pubAlias=mcfr-go.mini" TargetMode="External"/><Relationship Id="rId3" Type="http://schemas.openxmlformats.org/officeDocument/2006/relationships/hyperlink" Target="https://1gzakaz.ru/group?groupId=137249016&amp;locale=ru&amp;date=2025-11-27&amp;isStatic=false&amp;anchor=dfasomvruh&amp;pubAlias=mcfr-go.mini" TargetMode="External"/><Relationship Id="rId4" Type="http://schemas.openxmlformats.org/officeDocument/2006/relationships/hyperlink" Target="https://1gzakaz.ru/group?groupId=128160873&amp;locale=ru&amp;date=2025-11-27&amp;isStatic=false&amp;anchor=XA00M7C2MK&amp;pubAlias=mcfr-go.mini" TargetMode="External"/><Relationship Id="rId5" Type="http://schemas.openxmlformats.org/officeDocument/2006/relationships/hyperlink" Target="https://1gzakaz.ru/#/document/86/922073" TargetMode="External"/><Relationship Id="rId6" Type="http://schemas.openxmlformats.org/officeDocument/2006/relationships/hyperlink" Target="https://1gzakaz.ru/group?groupId=128824865&amp;locale=ru&amp;date=2025-11-27&amp;isStatic=false&amp;anchor=dfasz8wde0&amp;pubAlias=mcfr-go.mini" TargetMode="Externa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663367&amp;locale=ru&amp;date=2025-11-27&amp;isStatic=false&amp;anchor=XA00MGI2O6&amp;pubAlias=mcfr-go.mini" TargetMode="External"/><Relationship Id="rId3" Type="http://schemas.openxmlformats.org/officeDocument/2006/relationships/hyperlink" Target="https://1gzakaz.ru/group?groupId=1663367&amp;locale=ru&amp;date=2025-11-27&amp;isStatic=false&amp;anchor=XA00MKC2OP&amp;pubAlias=mcfr-go.mini" TargetMode="External"/><Relationship Id="rId4" Type="http://schemas.openxmlformats.org/officeDocument/2006/relationships/hyperlink" Target="https://1gzakaz.ru/group?groupId=1663367&amp;locale=ru&amp;date=2025-11-27&amp;isStatic=false&amp;anchor=XA00MKK2OO&amp;pubAlias=mcfr-go.mini" TargetMode="External"/><Relationship Id="rId5" Type="http://schemas.openxmlformats.org/officeDocument/2006/relationships/hyperlink" Target="https://1gzakaz.ru/#/document/86/922073" TargetMode="External"/><Relationship Id="rId6" Type="http://schemas.openxmlformats.org/officeDocument/2006/relationships/hyperlink" Target="https://1gzakaz.ru/group?groupId=1663367&amp;locale=ru&amp;date=2025-11-27&amp;isStatic=false&amp;anchor=XA00MG02O3&amp;pubAlias=mcfr-go.mini" TargetMode="Externa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1663367&amp;locale=ru&amp;date=2025-11-27&amp;isStatic=false&amp;anchor=XA00MG02O3&amp;pubAlias=mcfr-go.mini" TargetMode="External"/><Relationship Id="rId3" Type="http://schemas.openxmlformats.org/officeDocument/2006/relationships/hyperlink" Target="https://1gzakaz.ru/group?groupId=11865958&amp;locale=ru&amp;date=2025-11-27&amp;isStatic=false&amp;pubAlias=mcfr-go.mini" TargetMode="External"/><Relationship Id="rId4" Type="http://schemas.openxmlformats.org/officeDocument/2006/relationships/hyperlink" Target="https://1gzakaz.ru/group?groupId=1663367&amp;locale=ru&amp;date=2025-11-27&amp;isStatic=false&amp;anchor=XA00MGI2O6&amp;pubAlias=mcfr-go.mini" TargetMode="External"/><Relationship Id="rId5" Type="http://schemas.openxmlformats.org/officeDocument/2006/relationships/hyperlink" Target="https://1gzakaz.ru/group?groupId=1663367&amp;locale=ru&amp;date=2025-11-27&amp;isStatic=false&amp;anchor=XA00MKC2OP&amp;pubAlias=mcfr-go.mini" TargetMode="External"/><Relationship Id="rId6" Type="http://schemas.openxmlformats.org/officeDocument/2006/relationships/hyperlink" Target="https://1gzakaz.ru/group?groupId=1663367&amp;locale=ru&amp;date=2025-11-27&amp;isStatic=false&amp;anchor=XA00MKK2OO&amp;pubAlias=mcfr-go.mini" TargetMode="Externa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login.consultant.ru/link/?req=doc&amp;base=ASK&amp;n=214376&amp;dst=100023&amp;demo=1" TargetMode="External"/><Relationship Id="rId3" Type="http://schemas.openxmlformats.org/officeDocument/2006/relationships/hyperlink" Target="https://login.consultant.ru/link/?req=doc&amp;base=LAW&amp;n=494990&amp;dst=12218&amp;demo=1" TargetMode="External"/><Relationship Id="rId4" Type="http://schemas.openxmlformats.org/officeDocument/2006/relationships/hyperlink" Target="https://login.consultant.ru/link/?req=doc&amp;base=ASK&amp;n=214376&amp;dst=100035&amp;demo=1" TargetMode="External"/><Relationship Id="rId5" Type="http://schemas.openxmlformats.org/officeDocument/2006/relationships/hyperlink" Target="https://login.consultant.ru/link/?req=doc&amp;base=ASK&amp;n=214376&amp;dst=100042&amp;demo=1" TargetMode="External"/><Relationship Id="rId6" Type="http://schemas.openxmlformats.org/officeDocument/2006/relationships/hyperlink" Target="https://login.consultant.ru/link/?req=doc&amp;base=ASK&amp;n=214376&amp;dst=100077&amp;demo=1" TargetMode="External"/><Relationship Id="rId7" Type="http://schemas.openxmlformats.org/officeDocument/2006/relationships/hyperlink" Target="https://login.consultant.ru/link/?req=doc&amp;base=ASK&amp;n=214376&amp;dst=100078&amp;demo=1" TargetMode="External"/><Relationship Id="rId8" Type="http://schemas.openxmlformats.org/officeDocument/2006/relationships/hyperlink" Target="https://login.consultant.ru/link/?req=doc&amp;base=ARB&amp;n=869485&amp;dst=100010&amp;demo=1" TargetMode="External"/><Relationship Id="rId9" Type="http://schemas.openxmlformats.org/officeDocument/2006/relationships/hyperlink" Target="https://login.consultant.ru/link/?req=doc&amp;base=ARB&amp;n=869485&amp;dst=100006&amp;demo=1" TargetMode="Externa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login.consultant.ru/link/?req=doc&amp;base=LAW&amp;n=494934&amp;dst=100003&amp;demo=1" TargetMode="External"/><Relationship Id="rId3" Type="http://schemas.openxmlformats.org/officeDocument/2006/relationships/hyperlink" Target="https://login.consultant.ru/link/?req=doc&amp;base=LAW&amp;n=494934&amp;dst=100033&amp;demo=1" TargetMode="External"/><Relationship Id="rId4" Type="http://schemas.openxmlformats.org/officeDocument/2006/relationships/hyperlink" Target="https://login.consultant.ru/link/?req=doc&amp;base=LAW&amp;n=515968&amp;dst=103497&amp;demo=1" TargetMode="External"/><Relationship Id="rId5" Type="http://schemas.openxmlformats.org/officeDocument/2006/relationships/hyperlink" Target="https://login.consultant.ru/link/?req=doc&amp;base=LAW&amp;n=359270&amp;dst=100066&amp;demo=1" TargetMode="Externa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663367&amp;locale=ru&amp;date=2025-06-27&amp;isStatic=false&amp;anchor=XA00MD42NM&amp;pubAlias=mcfr-go.mini" TargetMode="External"/><Relationship Id="rId3" Type="http://schemas.openxmlformats.org/officeDocument/2006/relationships/hyperlink" Target="https://1gzakaz.ru/group?groupId=1663367&amp;locale=ru&amp;date=2025-06-27&amp;isStatic=false&amp;anchor=XA00MH42O9&amp;pubAlias=mcfr-go.mini" TargetMode="External"/><Relationship Id="rId4" Type="http://schemas.openxmlformats.org/officeDocument/2006/relationships/hyperlink" Target="https://1gzakaz.ru/group?groupId=1663367&amp;locale=ru&amp;date=2025-06-27&amp;isStatic=false&amp;anchor=XA00MIA2OG&amp;pubAlias=mcfr-go.mini" TargetMode="External"/><Relationship Id="rId5" Type="http://schemas.openxmlformats.org/officeDocument/2006/relationships/hyperlink" Target="https://1gzakaz.ru/group?groupId=1663367&amp;locale=ru&amp;date=2025-06-27&amp;isStatic=false&amp;anchor=XA00MFC2NV&amp;pubAlias=mcfr-go.mini" TargetMode="External"/><Relationship Id="rId6" Type="http://schemas.openxmlformats.org/officeDocument/2006/relationships/hyperlink" Target="https://1gzakaz.ru/group?groupId=1663367&amp;locale=ru&amp;date=2025-06-27&amp;isStatic=false&amp;anchor=XA00MFU2O2&amp;pubAlias=mcfr-go.mini" TargetMode="External"/><Relationship Id="rId7" Type="http://schemas.openxmlformats.org/officeDocument/2006/relationships/hyperlink" Target="https://1gzakaz.ru/group?groupId=1663367&amp;locale=ru&amp;date=2025-06-27&amp;isStatic=false&amp;anchor=XA00MJU2OD&amp;pubAlias=mcfr-go.mini" TargetMode="External"/><Relationship Id="rId8" Type="http://schemas.openxmlformats.org/officeDocument/2006/relationships/hyperlink" Target="https://1gzakaz.ru/group?groupId=1663367&amp;locale=ru&amp;date=2025-06-27&amp;isStatic=false&amp;anchor=XA00MIK2NM&amp;pubAlias=mcfr-go.mini" TargetMode="External"/><Relationship Id="rId9" Type="http://schemas.openxmlformats.org/officeDocument/2006/relationships/hyperlink" Target="https://1gzakaz.ru/#/document/86/863004" TargetMode="External"/><Relationship Id="rId10" Type="http://schemas.openxmlformats.org/officeDocument/2006/relationships/hyperlink" Target="https://1gzakaz.ru/group?groupId=1663367&amp;locale=ru&amp;date=2025-06-27&amp;isStatic=false&amp;anchor=XA00MHA2O8&amp;pubAlias=mcfr-go.mini" TargetMode="External"/></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20980806&amp;locale=ru&amp;date=2025-07-01&amp;isStatic=false&amp;anchor=dfasn7qmgd&amp;pubAlias=mcfr-go.mini" TargetMode="External"/><Relationship Id="rId3" Type="http://schemas.openxmlformats.org/officeDocument/2006/relationships/hyperlink" Target="https://1gzakaz.ru/group?groupId=21052895&amp;locale=ru&amp;date=2025-07-01&amp;isStatic=false&amp;pubAlias=mcfr-go.mini" TargetMode="External"/><Relationship Id="rId4" Type="http://schemas.openxmlformats.org/officeDocument/2006/relationships/hyperlink" Target="https://1gzakaz.ru/group?groupId=21052895&amp;locale=ru&amp;date=2025-07-01&amp;isStatic=false&amp;anchor=dfas4ykkd2&amp;pubAlias=mcfr-go.mini" TargetMode="External"/><Relationship Id="rId5" Type="http://schemas.openxmlformats.org/officeDocument/2006/relationships/hyperlink" Target="https://1gzakaz.ru/#/document/16/195729" TargetMode="External"/><Relationship Id="rId6" Type="http://schemas.openxmlformats.org/officeDocument/2006/relationships/hyperlink" Target="https://1gzakaz.ru/group?groupId=20980806&amp;locale=ru&amp;date=2025-07-01&amp;isStatic=false&amp;anchor=dfasr2g66h&amp;pubAlias=mcfr-go.mini" TargetMode="External"/><Relationship Id="rId7" Type="http://schemas.openxmlformats.org/officeDocument/2006/relationships/hyperlink" Target="https://1gzakaz.ru/group?groupId=1663367&amp;locale=ru&amp;date=2025-07-01&amp;isStatic=false&amp;anchor=ZAP1OUK3AF&amp;pubAlias=mcfr-go.mini" TargetMode="External"/><Relationship Id="rId8" Type="http://schemas.openxmlformats.org/officeDocument/2006/relationships/hyperlink" Target="https://1gzakaz.ru/group?groupId=92992784&amp;locale=ru&amp;date=2025-07-01&amp;isStatic=false&amp;anchor=XA00LUO2M6&amp;pubAlias=mcfr-go.mini" TargetMode="Externa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24364895&amp;locale=ru&amp;date=2025-06-27&amp;isStatic=false&amp;pubAlias=mcfr-go.mini" TargetMode="External"/><Relationship Id="rId3" Type="http://schemas.openxmlformats.org/officeDocument/2006/relationships/hyperlink" Target="https://1gzakaz.ru/group?groupId=78245115&amp;locale=ru&amp;date=2025-06-27&amp;isStatic=false&amp;pubAlias=mcfr-go.mini" TargetMode="External"/></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663367&amp;locale=ru&amp;date=2025-06-27&amp;isStatic=false&amp;anchor=XA00MCI2NJ&amp;pubAlias=mcfr-go.mini" TargetMode="External"/><Relationship Id="rId3" Type="http://schemas.openxmlformats.org/officeDocument/2006/relationships/hyperlink" Target="https://1gzakaz.ru/group?groupId=1663367&amp;locale=ru&amp;date=2025-06-27&amp;isStatic=false&amp;anchor=XA00MH02O7&amp;pubAlias=mcfr-go.mini" TargetMode="External"/><Relationship Id="rId4" Type="http://schemas.openxmlformats.org/officeDocument/2006/relationships/hyperlink" Target="https://1gzakaz.ru/group?groupId=1663367&amp;locale=ru&amp;date=2025-06-27&amp;isStatic=false&amp;anchor=XA00MK22OD&amp;pubAlias=mcfr-go.mini" TargetMode="External"/><Relationship Id="rId5" Type="http://schemas.openxmlformats.org/officeDocument/2006/relationships/hyperlink" Target="https://1gzakaz.ru/group?groupId=1663367&amp;locale=ru&amp;date=2025-06-27&amp;isStatic=false&amp;anchor=XA00MI82OF&amp;pubAlias=mcfr-go.mini" TargetMode="Externa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1663367&amp;locale=ru&amp;date=2025-06-27&amp;isStatic=false&amp;anchor=XA00MGI2O6&amp;pubAlias=mcfr-go.mini" TargetMode="External"/><Relationship Id="rId3" Type="http://schemas.openxmlformats.org/officeDocument/2006/relationships/hyperlink" Target="https://1gzakaz.ru/group?groupId=1663367&amp;locale=ru&amp;date=2025-06-27&amp;isStatic=false&amp;anchor=XA00MHI2OA&amp;pubAlias=mcfr-go.mini" TargetMode="External"/><Relationship Id="rId4" Type="http://schemas.openxmlformats.org/officeDocument/2006/relationships/hyperlink" Target="https://1gzakaz.ru/group?groupId=1663367&amp;locale=ru&amp;date=2025-06-27&amp;isStatic=false&amp;anchor=XA00MJ62O5&amp;pubAlias=mcfr-go.mini" TargetMode="External"/><Relationship Id="rId5" Type="http://schemas.openxmlformats.org/officeDocument/2006/relationships/hyperlink" Target="https://1gzakaz.ru/group?groupId=1663367&amp;locale=ru&amp;date=2025-06-27&amp;isStatic=false&amp;anchor=XA00MFO2NA&amp;pubAlias=mcfr-go.mini" TargetMode="External"/><Relationship Id="rId6" Type="http://schemas.openxmlformats.org/officeDocument/2006/relationships/hyperlink" Target="https://1gzakaz.ru/group?groupId=84045837&amp;locale=ru&amp;date=2025-06-27&amp;isStatic=false&amp;anchor=XA00RQ22P4&amp;pubAlias=mcfr-go.mini" TargetMode="External"/><Relationship Id="rId7" Type="http://schemas.openxmlformats.org/officeDocument/2006/relationships/hyperlink" Target="https://1gzakaz.ru/group?groupId=84045837&amp;locale=ru&amp;date=2025-06-27&amp;isStatic=false&amp;anchor=XA00RR42P9&amp;pubAlias=mcfr-go.mini" TargetMode="External"/><Relationship Id="rId8" Type="http://schemas.openxmlformats.org/officeDocument/2006/relationships/hyperlink" Target="https://1gzakaz.ru/group?groupId=1663367&amp;locale=ru&amp;date=2025-06-27&amp;isStatic=false&amp;anchor=XA00MIA2OG&amp;pubAlias=mcfr-go.mini" TargetMode="External"/><Relationship Id="rId9" Type="http://schemas.openxmlformats.org/officeDocument/2006/relationships/hyperlink" Target="https://1gzakaz.ru/#/document/86/863004" TargetMode="External"/><Relationship Id="rId10" Type="http://schemas.openxmlformats.org/officeDocument/2006/relationships/hyperlink" Target="https://1gzakaz.ru/group?groupId=1663367&amp;locale=ru&amp;date=2025-06-27&amp;isStatic=false&amp;anchor=XA00MG02O3&amp;pubAlias=mcfr-go.mini" TargetMode="External"/><Relationship Id="rId11" Type="http://schemas.openxmlformats.org/officeDocument/2006/relationships/hyperlink" Target="https://1gzakaz.ru/group?groupId=1663367&amp;locale=ru&amp;date=2025-06-27&amp;isStatic=false&amp;anchor=XA00MHU2OC&amp;pubAlias=mcfr-go.mini" TargetMode="Externa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1gzakaz.ru/group?groupId=79885993&amp;locale=ru&amp;date=2025-01-01&amp;isStatic=false&amp;anchor=dfasg341wh&amp;pubAlias=mcfr-go.mini" TargetMode="External"/><Relationship Id="rId3" Type="http://schemas.openxmlformats.org/officeDocument/2006/relationships/hyperlink" Target="https://1gzakaz.ru/#/document/16/188246/dfasafdxnk" TargetMode="External"/><Relationship Id="rId4" Type="http://schemas.openxmlformats.org/officeDocument/2006/relationships/hyperlink" Target="https://1gzakaz.ru/group?groupId=1663367&amp;locale=ru&amp;date=2025-01-01&amp;isStatic=false&amp;anchor=XA00MKK2OO&amp;pubAlias=mcfr-go.mini" TargetMode="External"/><Relationship Id="rId5" Type="http://schemas.openxmlformats.org/officeDocument/2006/relationships/hyperlink" Target="https://1gzakaz.ru/#/document/16/188246" TargetMode="External"/><Relationship Id="rId6" Type="http://schemas.openxmlformats.org/officeDocument/2006/relationships/hyperlink" Target="https://1gzakaz.ru/#/document/16/188246/dfasr9vmgs" TargetMode="Externa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27790610&amp;locale=ru&amp;date=2025-07-01&amp;isStatic=false&amp;pubAlias=mcfr-go.mini" TargetMode="External"/><Relationship Id="rId3" Type="http://schemas.openxmlformats.org/officeDocument/2006/relationships/hyperlink" Target="https://1gzakaz.ru/group?groupId=1663367&amp;locale=ru&amp;date=2025-07-01&amp;isStatic=false&amp;anchor=XA00MHK2OB&amp;pubAlias=mcfr-go.mini" TargetMode="External"/><Relationship Id="rId4" Type="http://schemas.openxmlformats.org/officeDocument/2006/relationships/hyperlink" Target="https://1gzakaz.ru/group?groupId=21050451&amp;locale=ru&amp;date=2025-07-01&amp;isStatic=false&amp;pubAlias=mcfr-go.mini" TargetMode="External"/><Relationship Id="rId5" Type="http://schemas.openxmlformats.org/officeDocument/2006/relationships/hyperlink" Target="https://1gzakaz.ru/group?groupId=62549173&amp;locale=ru&amp;date=2025-07-01&amp;isStatic=false&amp;pubAlias=mcfr-go.mini" TargetMode="External"/><Relationship Id="rId6" Type="http://schemas.openxmlformats.org/officeDocument/2006/relationships/hyperlink" Target="https://1gzakaz.ru/group?groupId=87336775&amp;locale=ru&amp;date=2025-07-01&amp;isStatic=false&amp;pubAlias=mcfr-go.mini" TargetMode="External"/><Relationship Id="rId7" Type="http://schemas.openxmlformats.org/officeDocument/2006/relationships/hyperlink" Target="https://1gzakaz.ru/group?groupId=1663367&amp;locale=ru&amp;date=2025-07-01&amp;isStatic=false&amp;anchor=ZAP21OE3CI&amp;pubAlias=mcfr-go.mini" TargetMode="External"/><Relationship Id="rId8" Type="http://schemas.openxmlformats.org/officeDocument/2006/relationships/hyperlink" Target="https://1gzakaz.ru/group?groupId=1663367&amp;locale=ru&amp;date=2025-07-01&amp;isStatic=false&amp;anchor=XA00MG02O3&amp;pubAlias=mcfr-go.mini" TargetMode="External"/><Relationship Id="rId9" Type="http://schemas.openxmlformats.org/officeDocument/2006/relationships/hyperlink" Target="https://1gzakaz.ru/group?groupId=1663367&amp;locale=ru&amp;date=2025-07-01&amp;isStatic=false&amp;anchor=XA00MKK2OO&amp;pubAlias=mcfr-go.mini" TargetMode="External"/></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1663367&amp;locale=ru&amp;date=2025-01-01&amp;isStatic=false&amp;anchor=XA00MIS2OL&amp;pubAlias=mcfr-go.mini" TargetMode="External"/><Relationship Id="rId3" Type="http://schemas.openxmlformats.org/officeDocument/2006/relationships/hyperlink" Target="https://1gzakaz.ru/#/document/16/188246/bssPhr8" TargetMode="External"/><Relationship Id="rId4" Type="http://schemas.openxmlformats.org/officeDocument/2006/relationships/hyperlink" Target="https://1gzakaz.ru/group?groupId=127391571&amp;locale=ru&amp;date=2025-01-01&amp;isStatic=false&amp;anchor=dfasgfngz8&amp;pubAlias=mcfr-go.mini" TargetMode="External"/><Relationship Id="rId5" Type="http://schemas.openxmlformats.org/officeDocument/2006/relationships/hyperlink" Target="https://1gzakaz.ru/group?groupId=1663367&amp;locale=ru&amp;date=2025-01-01&amp;isStatic=false&amp;anchor=XA00MH82OD&amp;pubAlias=mcfr-go.mini" TargetMode="External"/><Relationship Id="rId6" Type="http://schemas.openxmlformats.org/officeDocument/2006/relationships/hyperlink" Target="https://1gzakaz.ru/group?groupId=1663367&amp;locale=ru&amp;date=2025-01-01&amp;isStatic=false&amp;pubAlias=mcfr-go.mini" TargetMode="External"/></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1663367&amp;locale=ru&amp;date=2025-01-01&amp;isStatic=false&amp;anchor=XA00RV62P1&amp;pubAlias=mcfr-go.mini" TargetMode="External"/><Relationship Id="rId3" Type="http://schemas.openxmlformats.org/officeDocument/2006/relationships/hyperlink" Target="https://1gzakaz.ru/group?groupId=1663367&amp;locale=ru&amp;date=2025-01-01&amp;isStatic=false&amp;anchor=XA00RVM2P3&amp;pubAlias=mcfr-go.mini" TargetMode="External"/><Relationship Id="rId4" Type="http://schemas.openxmlformats.org/officeDocument/2006/relationships/hyperlink" Target="https://1gzakaz.ru/group?groupId=127391571&amp;locale=ru&amp;date=2025-01-01&amp;isStatic=false&amp;anchor=dfasma30k7&amp;pubAlias=mcfr-go.mini" TargetMode="External"/></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1663367&amp;locale=ru&amp;date=2025-01-01&amp;isStatic=false&amp;anchor=XA00MG02O3&amp;pubAlias=mcfr-go.mini" TargetMode="External"/><Relationship Id="rId3" Type="http://schemas.openxmlformats.org/officeDocument/2006/relationships/hyperlink" Target="https://1gzakaz.ru/#/document/16/188246" TargetMode="External"/></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127391571&amp;locale=ru&amp;date=2025-01-01&amp;isStatic=false&amp;anchor=dfasyk428n&amp;pubAlias=mcfr-go.mini" TargetMode="External"/><Relationship Id="rId3" Type="http://schemas.openxmlformats.org/officeDocument/2006/relationships/hyperlink" Target="https://1gzakaz.ru/group?groupId=1663367&amp;locale=ru&amp;date=2025-01-01&amp;isStatic=false&amp;anchor=XA00M8Q2MI&amp;pubAlias=mcfr-go.mini" TargetMode="External"/><Relationship Id="rId4" Type="http://schemas.openxmlformats.org/officeDocument/2006/relationships/hyperlink" Target="https://1gzakaz.ru/#/document/16/188246" TargetMode="External"/></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document/16/188246" TargetMode="External"/><Relationship Id="rId3" Type="http://schemas.openxmlformats.org/officeDocument/2006/relationships/hyperlink" Target="https://1gzakaz.ru/group?groupId=358766&amp;locale=ru&amp;date=2025-01-01&amp;isStatic=false&amp;pubAlias=mcfr-go.mini" TargetMode="External"/></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zakupki.kontur.ru/site/articles/31-obespechenie" TargetMode="External"/><Relationship Id="rId3" Type="http://schemas.openxmlformats.org/officeDocument/2006/relationships/hyperlink" Target="https://zakupki.kontur.ru/site/articles/1128-nmc#header_22322_3" TargetMode="External"/></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zakupki-kontur.ru/news/kljuchevye-izmeneniya-2025-god/" TargetMode="Externa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1gzakaz.ru/group?groupId=92992784&amp;locale=ru&amp;date=2025-07-01&amp;isStatic=false&amp;anchor=XA00LVA2M9&amp;pubAlias=mcfr-go.mini" TargetMode="External"/><Relationship Id="rId3" Type="http://schemas.openxmlformats.org/officeDocument/2006/relationships/hyperlink" Target="https://1gzakaz.ru/group?groupId=92765841&amp;locale=ru&amp;date=2025-07-01&amp;isStatic=false&amp;anchor=XA00M862MJ&amp;pubAlias=mcfr-go.mini" TargetMode="External"/><Relationship Id="rId4" Type="http://schemas.openxmlformats.org/officeDocument/2006/relationships/hyperlink" Target="https://1gzakaz.ru/group?groupId=92765841&amp;locale=ru&amp;date=2025-07-01&amp;isStatic=false&amp;anchor=XA00MC02NQ&amp;pubAlias=mcfr-go.mini" TargetMode="External"/><Relationship Id="rId5" Type="http://schemas.openxmlformats.org/officeDocument/2006/relationships/hyperlink" Target="https://1gzakaz.ru/group?groupId=23057975&amp;locale=ru&amp;date=2025-07-01&amp;isStatic=false&amp;pubAlias=mcfr-go.mini" TargetMode="External"/><Relationship Id="rId6" Type="http://schemas.openxmlformats.org/officeDocument/2006/relationships/hyperlink" Target="https://1gzakaz.ru/group?groupId=11865571&amp;locale=ru&amp;date=2025-07-01&amp;isStatic=false&amp;pubAlias=mcfr-go.mini" TargetMode="External"/></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FC2NV#XA00MFC2NV" TargetMode="External"/><Relationship Id="rId3" Type="http://schemas.openxmlformats.org/officeDocument/2006/relationships/hyperlink" Target="https://e.goszakaz-vo.ru/npd-doc?npmid=99&amp;npid=499011838&amp;anchor=XA00MG02O3#XA00MG02O3" TargetMode="External"/></Relationships>
</file>

<file path=ppt/slides/_rels/slide6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H42O9#XA00MH42O9" TargetMode="External"/><Relationship Id="rId3" Type="http://schemas.openxmlformats.org/officeDocument/2006/relationships/hyperlink" Target="https://e.goszakaz-vo.ru/npd-doc?npmid=81&amp;npid=17171678" TargetMode="External"/></Relationships>
</file>

<file path=ppt/slides/_rels/slide6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FC2NV#XA00MFC2NV" TargetMode="External"/></Relationships>
</file>

<file path=ppt/slides/_rels/slide6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KK2OO#XA00MKK2OO" TargetMode="External"/><Relationship Id="rId3" Type="http://schemas.openxmlformats.org/officeDocument/2006/relationships/hyperlink" Target="https://e.goszakaz-vo.ru/npd-doc?npmid=81&amp;npid=17171680" TargetMode="External"/></Relationships>
</file>

<file path=ppt/slides/_rels/slide6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H42O9#XA00MH42O9" TargetMode="External"/></Relationships>
</file>

<file path=ppt/slides/_rels/slide6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goszakaz-vo.ru/npd-doc?npmid=99&amp;npid=499011838&amp;anchor=XA00MIQ2OI#XA00MIQ2OI" TargetMode="External"/></Relationships>
</file>

<file path=ppt/slides/_rels/slide6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p:txBody>
          <a:bodyPr/>
          <a:lstStyle/>
          <a:p>
            <a:pPr>
              <a:defRPr/>
            </a:pPr>
            <a:r>
              <a:rPr lang="ru-RU"/>
              <a:t>Закупка у единственного поставщика по 44-ФЗ в 2026 году</a:t>
            </a:r>
            <a:endParaRPr lang="ru-RU"/>
          </a:p>
        </p:txBody>
      </p:sp>
      <p:sp>
        <p:nvSpPr>
          <p:cNvPr id="3" name="Subtitle 2"/>
          <p:cNvSpPr>
            <a:spLocks noGrp="1"/>
          </p:cNvSpPr>
          <p:nvPr>
            <p:ph type="subTitle" idx="1"/>
          </p:nvPr>
        </p:nvSpPr>
        <p:spPr bwMode="auto"/>
        <p:txBody>
          <a:bodyPr vertOverflow="overflow" horzOverflow="overflow" vert="horz" wrap="square" lIns="91440" tIns="45720" rIns="91440" bIns="45720" numCol="1" spcCol="0" rtlCol="0" fromWordArt="0" anchor="t" anchorCtr="0" forceAA="0" upright="0" compatLnSpc="0">
            <a:normAutofit/>
          </a:bodyPr>
          <a:lstStyle/>
          <a:p>
            <a:pPr>
              <a:defRPr/>
            </a:pPr>
            <a:endParaRPr lang="ru-RU"/>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812492246" name="Заголовок 1"/>
          <p:cNvSpPr>
            <a:spLocks noGrp="1"/>
          </p:cNvSpPr>
          <p:nvPr>
            <p:ph type="title"/>
          </p:nvPr>
        </p:nvSpPr>
        <p:spPr bwMode="auto">
          <a:xfrm flipH="0" flipV="0">
            <a:off x="80663" y="105304"/>
            <a:ext cx="12006586" cy="741361"/>
          </a:xfrm>
        </p:spPr>
        <p:txBody>
          <a:bodyPr/>
          <a:lstStyle/>
          <a:p>
            <a:pPr algn="ctr">
              <a:defRPr/>
            </a:pPr>
            <a:r>
              <a:rPr sz="2200" b="1" i="0" u="none">
                <a:solidFill>
                  <a:srgbClr val="111111"/>
                </a:solidFill>
                <a:latin typeface="Arial"/>
                <a:ea typeface="Arial"/>
                <a:cs typeface="Arial"/>
              </a:rPr>
              <a:t>Возможность нескольких закупок однородных товаров без ограничений с 1 января 2026 года</a:t>
            </a:r>
            <a:endParaRPr/>
          </a:p>
        </p:txBody>
      </p:sp>
      <p:sp>
        <p:nvSpPr>
          <p:cNvPr id="635987320" name="Объект 2"/>
          <p:cNvSpPr>
            <a:spLocks noGrp="1"/>
          </p:cNvSpPr>
          <p:nvPr>
            <p:ph idx="1"/>
          </p:nvPr>
        </p:nvSpPr>
        <p:spPr bwMode="auto">
          <a:xfrm flipH="0" flipV="0">
            <a:off x="80663" y="846666"/>
            <a:ext cx="12006586" cy="5852583"/>
          </a:xfrm>
        </p:spPr>
        <p:txBody>
          <a:bodyPr vertOverflow="overflow" horzOverflow="overflow" vert="horz" wrap="square" lIns="91440" tIns="45720" rIns="91440" bIns="45720" numCol="1" spcCol="0" rtlCol="0" fromWordArt="0" anchor="t" anchorCtr="0" forceAA="0" upright="0" compatLnSpc="0">
            <a:normAutofit fontScale="95000" lnSpcReduction="1000"/>
          </a:bodyPr>
          <a:lstStyle/>
          <a:p>
            <a:pPr marL="0" indent="0">
              <a:buFont typeface="Arial"/>
              <a:buNone/>
              <a:defRPr/>
            </a:pPr>
            <a:r>
              <a:rPr sz="1200" b="0" i="0" u="none">
                <a:solidFill>
                  <a:srgbClr val="162040"/>
                </a:solidFill>
                <a:latin typeface="Arial"/>
                <a:ea typeface="Arial"/>
                <a:cs typeface="Arial"/>
              </a:rPr>
              <a:t>	</a:t>
            </a:r>
            <a:r>
              <a:rPr sz="2600" b="0" i="0" u="none">
                <a:solidFill>
                  <a:srgbClr val="FF0000"/>
                </a:solidFill>
                <a:latin typeface="Arial"/>
                <a:ea typeface="Arial"/>
                <a:cs typeface="Arial"/>
              </a:rPr>
              <a:t>Одно из самых ожидаемых изменений </a:t>
            </a:r>
            <a:r>
              <a:rPr sz="2600" b="0" i="0" u="none">
                <a:solidFill>
                  <a:srgbClr val="162040"/>
                </a:solidFill>
                <a:latin typeface="Arial"/>
                <a:ea typeface="Arial"/>
                <a:cs typeface="Arial"/>
              </a:rPr>
              <a:t>— заказчикам разрешат проводить несколько малых закупок однородных или идентичных товаров, работ или услуг у единственного поставщика, причем даже в электронной форме.</a:t>
            </a:r>
            <a:br>
              <a:rPr sz="2600" b="0" i="0" u="none">
                <a:solidFill>
                  <a:srgbClr val="162040"/>
                </a:solidFill>
                <a:latin typeface="Arial"/>
                <a:ea typeface="Arial"/>
                <a:cs typeface="Arial"/>
              </a:rPr>
            </a:br>
            <a:br>
              <a:rPr sz="2600" b="0" i="0" u="none">
                <a:solidFill>
                  <a:srgbClr val="162040"/>
                </a:solidFill>
                <a:latin typeface="Arial"/>
                <a:ea typeface="Arial"/>
                <a:cs typeface="Arial"/>
              </a:rPr>
            </a:br>
            <a:r>
              <a:rPr sz="2600" b="0" i="0" u="none">
                <a:solidFill>
                  <a:srgbClr val="FF0000"/>
                </a:solidFill>
                <a:latin typeface="Arial"/>
                <a:ea typeface="Arial"/>
                <a:cs typeface="Arial"/>
              </a:rPr>
              <a:t>Главное условие — соблюдение следующих ограничений</a:t>
            </a:r>
            <a:r>
              <a:rPr sz="2600" b="0" i="0" u="none">
                <a:solidFill>
                  <a:srgbClr val="162040"/>
                </a:solidFill>
                <a:latin typeface="Arial"/>
                <a:ea typeface="Arial"/>
                <a:cs typeface="Arial"/>
              </a:rPr>
              <a:t>:</a:t>
            </a:r>
            <a:endParaRPr sz="2600"/>
          </a:p>
          <a:p>
            <a:pPr>
              <a:defRPr/>
            </a:pPr>
            <a:r>
              <a:rPr sz="2600" b="0" i="0" u="none">
                <a:solidFill>
                  <a:srgbClr val="162040"/>
                </a:solidFill>
                <a:latin typeface="Arial"/>
                <a:ea typeface="Arial"/>
                <a:cs typeface="Arial"/>
              </a:rPr>
              <a:t>не превышать годовой объём закупок, установленный для конкретного заказчика;</a:t>
            </a:r>
            <a:endParaRPr sz="2600"/>
          </a:p>
          <a:p>
            <a:pPr>
              <a:defRPr/>
            </a:pPr>
            <a:r>
              <a:rPr sz="2600" b="0" i="0" u="none">
                <a:solidFill>
                  <a:srgbClr val="162040"/>
                </a:solidFill>
                <a:latin typeface="Arial"/>
                <a:ea typeface="Arial"/>
                <a:cs typeface="Arial"/>
              </a:rPr>
              <a:t>стоимость каждой закупки не должна превышать предельную цену контракта, допустимую для малых закупок.</a:t>
            </a:r>
            <a:endParaRPr sz="2600"/>
          </a:p>
          <a:p>
            <a:pPr>
              <a:defRPr/>
            </a:pPr>
            <a:r>
              <a:rPr sz="2600" b="0" i="0" u="none">
                <a:solidFill>
                  <a:srgbClr val="162040"/>
                </a:solidFill>
                <a:latin typeface="Arial"/>
                <a:ea typeface="Arial"/>
                <a:cs typeface="Arial"/>
              </a:rPr>
              <a:t>Ранее подобные действия расценивались как искусственное дробление закупки, что могло привести к штрафам по результатам проверок. С 2026 года риск будет устранен, что особенно важно для муниципальных заказчиков и учреждений с низкими лимитами.</a:t>
            </a:r>
            <a:endParaRPr sz="2600"/>
          </a:p>
          <a:p>
            <a:pPr marL="0" indent="0">
              <a:buFont typeface="Arial"/>
              <a:buNone/>
              <a:defRPr/>
            </a:pPr>
            <a:endParaRPr sz="2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35116637" name="Заголовок 1"/>
          <p:cNvSpPr>
            <a:spLocks noGrp="1"/>
          </p:cNvSpPr>
          <p:nvPr>
            <p:ph type="title"/>
          </p:nvPr>
        </p:nvSpPr>
        <p:spPr bwMode="auto">
          <a:xfrm flipH="0" flipV="0">
            <a:off x="113873" y="62971"/>
            <a:ext cx="11964252" cy="6625695"/>
          </a:xfrm>
        </p:spPr>
        <p:txBody>
          <a:bodyPr/>
          <a:lstStyle/>
          <a:p>
            <a:pPr>
              <a:defRPr/>
            </a:pPr>
            <a:r>
              <a:rPr u="sng">
                <a:solidFill>
                  <a:schemeClr val="hlink"/>
                </a:solidFill>
                <a:hlinkClick r:id="rId2" tooltip="https://1gzakaz.ru/group?groupId=10&amp;locale=ru&amp;date=2025-11-27&amp;isStatic=false&amp;anchor=XA00S482PQ&amp;pubAlias=mcfr-go.mini"/>
              </a:rPr>
              <a:t> </a:t>
            </a:r>
            <a:r>
              <a:rPr u="sng">
                <a:solidFill>
                  <a:schemeClr val="hlink"/>
                </a:solidFill>
                <a:hlinkClick r:id="rId3" tooltip="https://1gzakaz.ru/group?groupId=137249016&amp;locale=ru&amp;date=2025-11-27&amp;isStatic=false&amp;anchor=dfasomvruh&amp;pubAlias=mcfr-go.mini"/>
              </a:rPr>
              <a:t> </a:t>
            </a:r>
            <a:r>
              <a:rPr u="sng">
                <a:solidFill>
                  <a:schemeClr val="hlink"/>
                </a:solidFill>
                <a:hlinkClick r:id="rId4" tooltip="https://1gzakaz.ru/group?groupId=128160873&amp;locale=ru&amp;date=2025-11-27&amp;isStatic=false&amp;anchor=XA00M7C2MK&amp;pubAlias=mcfr-go.mini"/>
              </a:rPr>
              <a:t> </a:t>
            </a:r>
            <a:r>
              <a:rPr u="sng">
                <a:solidFill>
                  <a:schemeClr val="hlink"/>
                </a:solidFill>
                <a:hlinkClick r:id="rId5" tooltip="https://1gzakaz.ru/#/document/86/922073"/>
              </a:rPr>
              <a:t> </a:t>
            </a:r>
            <a:endParaRPr/>
          </a:p>
          <a:p>
            <a:pPr algn="ctr">
              <a:defRPr/>
            </a:pPr>
            <a:r>
              <a:rPr sz="2800" b="0" i="0" u="none">
                <a:solidFill>
                  <a:srgbClr val="222222"/>
                </a:solidFill>
                <a:latin typeface="Arial"/>
                <a:ea typeface="Arial"/>
                <a:cs typeface="Arial"/>
              </a:rPr>
              <a:t>Контролеры больше не будут</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lang="ru-RU" sz="2800" b="1" i="0" u="sng" strike="noStrike" cap="none" spc="0">
                <a:solidFill>
                  <a:schemeClr val="hlink"/>
                </a:solidFill>
                <a:latin typeface="+mj-lt"/>
                <a:ea typeface="+mj-ea"/>
                <a:cs typeface="+mj-cs"/>
                <a:hlinkClick r:id="rId6" tooltip="https://1gzakaz.ru/group?groupId=128824865&amp;locale=ru&amp;date=2025-11-27&amp;isStatic=false&amp;anchor=dfasz8wde0&amp;pubAlias=mcfr-go.mini"/>
              </a:rPr>
              <a:t>штрафовать</a:t>
            </a:r>
            <a:r>
              <a:rPr sz="2800" b="0" i="0" u="none">
                <a:solidFill>
                  <a:srgbClr val="222222"/>
                </a:solidFill>
                <a:latin typeface="Arial"/>
                <a:ea typeface="Arial"/>
                <a:cs typeface="Arial"/>
              </a:rPr>
              <a:t> заказчиков до 50 тыс. руб. за дробление малых закупок (</a:t>
            </a:r>
            <a:r>
              <a:rPr lang="ru-RU" sz="2800" b="1" i="0" u="none" strike="noStrike" cap="none" spc="0">
                <a:solidFill>
                  <a:schemeClr val="tx1"/>
                </a:solidFill>
                <a:latin typeface="+mj-lt"/>
                <a:ea typeface="+mj-ea"/>
                <a:cs typeface="+mj-cs"/>
              </a:rPr>
              <a:t>ч. 4 ст. 7.30.1 КоАП</a:t>
            </a:r>
            <a:r>
              <a:rPr sz="2800" b="0" i="0" u="none">
                <a:solidFill>
                  <a:srgbClr val="222222"/>
                </a:solidFill>
                <a:latin typeface="Arial"/>
                <a:ea typeface="Arial"/>
                <a:cs typeface="Arial"/>
              </a:rPr>
              <a:t>). С 1 января 2026 года можно неоднократно закупать однородные или идентичные ТРУ по цене не выше</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пределов </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подп. «г» </a:t>
            </a:r>
            <a:r>
              <a:rPr sz="2800" b="0" i="0" u="none">
                <a:solidFill>
                  <a:srgbClr val="222222"/>
                </a:solidFill>
                <a:latin typeface="Arial"/>
                <a:ea typeface="Arial"/>
                <a:cs typeface="Arial"/>
              </a:rPr>
              <a:t> </a:t>
            </a:r>
            <a:r>
              <a:rPr sz="2800" b="0" i="0" u="none">
                <a:solidFill>
                  <a:srgbClr val="222222"/>
                </a:solidFill>
                <a:latin typeface="Arial"/>
                <a:ea typeface="Arial"/>
                <a:cs typeface="Arial"/>
              </a:rPr>
              <a:t>п. 9 ст. 1 Закона от 26.12.2024 № 484-ФЗ).</a:t>
            </a:r>
            <a:br>
              <a:rPr sz="1050" b="0" i="0" u="none">
                <a:solidFill>
                  <a:srgbClr val="222222"/>
                </a:solidFill>
                <a:latin typeface="Arial"/>
                <a:ea typeface="Arial"/>
                <a:cs typeface="Arial"/>
              </a:rPr>
            </a:br>
            <a:br>
              <a:rPr sz="1050" b="0" i="0" u="none">
                <a:solidFill>
                  <a:srgbClr val="222222"/>
                </a:solidFill>
                <a:latin typeface="Arial"/>
                <a:ea typeface="Arial"/>
                <a:cs typeface="Arial"/>
              </a:rPr>
            </a:br>
            <a:endParaRPr/>
          </a:p>
          <a:p>
            <a:pPr>
              <a:defRPr/>
            </a:pP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33465549" name="Заголовок 1"/>
          <p:cNvSpPr>
            <a:spLocks noGrp="1"/>
          </p:cNvSpPr>
          <p:nvPr>
            <p:ph type="title"/>
          </p:nvPr>
        </p:nvSpPr>
        <p:spPr bwMode="auto">
          <a:xfrm flipH="0" flipV="0">
            <a:off x="80663" y="84137"/>
            <a:ext cx="12006586" cy="6593945"/>
          </a:xfrm>
        </p:spPr>
        <p:txBody>
          <a:bodyPr/>
          <a:lstStyle/>
          <a:p>
            <a:pPr>
              <a:defRPr/>
            </a:pPr>
            <a:r>
              <a:rPr u="sng">
                <a:solidFill>
                  <a:schemeClr val="hlink"/>
                </a:solidFill>
                <a:hlinkClick r:id="rId2" tooltip="https://1gzakaz.ru/group?groupId=1663367&amp;locale=ru&amp;date=2025-11-27&amp;isStatic=false&amp;anchor=XA00MGI2O6&amp;pubAlias=mcfr-go.mini"/>
              </a:rPr>
              <a:t> </a:t>
            </a:r>
            <a:r>
              <a:rPr u="sng">
                <a:solidFill>
                  <a:schemeClr val="hlink"/>
                </a:solidFill>
                <a:hlinkClick r:id="rId3" tooltip="https://1gzakaz.ru/group?groupId=1663367&amp;locale=ru&amp;date=2025-11-27&amp;isStatic=false&amp;anchor=XA00MKC2OP&amp;pubAlias=mcfr-go.mini"/>
              </a:rPr>
              <a:t> </a:t>
            </a:r>
            <a:r>
              <a:rPr u="sng">
                <a:solidFill>
                  <a:schemeClr val="hlink"/>
                </a:solidFill>
                <a:hlinkClick r:id="rId4" tooltip="https://1gzakaz.ru/group?groupId=1663367&amp;locale=ru&amp;date=2025-11-27&amp;isStatic=false&amp;anchor=XA00MKK2OO&amp;pubAlias=mcfr-go.mini"/>
              </a:rPr>
              <a:t> </a:t>
            </a:r>
            <a:r>
              <a:rPr u="sng">
                <a:solidFill>
                  <a:schemeClr val="hlink"/>
                </a:solidFill>
                <a:hlinkClick r:id="rId5" tooltip="https://1gzakaz.ru/#/document/86/922073"/>
              </a:rPr>
              <a:t> </a:t>
            </a:r>
            <a:endParaRPr/>
          </a:p>
          <a:p>
            <a:pPr algn="ctr">
              <a:defRPr/>
            </a:pPr>
            <a:r>
              <a:rPr sz="2800" b="0" i="0" u="none">
                <a:solidFill>
                  <a:srgbClr val="222222"/>
                </a:solidFill>
                <a:latin typeface="Arial"/>
                <a:ea typeface="Arial"/>
                <a:cs typeface="Arial"/>
              </a:rPr>
              <a:t>С 2026 года в течение непродолжительного времени можно заключить несколько контрактов с одним предметом и с одним контрагентом. Количество закупок не ограничено. Главное условие – уложиться в лимиты цены и объем закупок в год, которые установлены в пунктах</a:t>
            </a:r>
            <a:r>
              <a:rPr sz="2800" b="0" i="0" u="none">
                <a:solidFill>
                  <a:srgbClr val="222222"/>
                </a:solidFill>
                <a:latin typeface="Arial"/>
                <a:ea typeface="Arial"/>
                <a:cs typeface="Arial"/>
              </a:rPr>
              <a:t> </a:t>
            </a:r>
            <a:r>
              <a:rPr lang="ru-RU" sz="2800" b="1" i="0" u="sng" strike="noStrike" cap="none" spc="0">
                <a:solidFill>
                  <a:schemeClr val="hlink"/>
                </a:solidFill>
                <a:latin typeface="+mj-lt"/>
                <a:ea typeface="+mj-ea"/>
                <a:cs typeface="+mj-cs"/>
                <a:hlinkClick r:id="rId6" tooltip="https://1gzakaz.ru/group?groupId=1663367&amp;locale=ru&amp;date=2025-11-27&amp;isStatic=false&amp;anchor=XA00MG02O3&amp;pubAlias=mcfr-go.mini"/>
              </a:rPr>
              <a:t>4</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5</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28 </a:t>
            </a:r>
            <a:r>
              <a:rPr sz="2800" b="0" i="0" u="none">
                <a:solidFill>
                  <a:srgbClr val="222222"/>
                </a:solidFill>
                <a:latin typeface="Arial"/>
                <a:ea typeface="Arial"/>
                <a:cs typeface="Arial"/>
              </a:rPr>
              <a:t>части 1,</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части 12</a:t>
            </a:r>
            <a:r>
              <a:rPr sz="2800" b="0" i="0" u="none">
                <a:solidFill>
                  <a:srgbClr val="222222"/>
                </a:solidFill>
                <a:latin typeface="Arial"/>
                <a:ea typeface="Arial"/>
                <a:cs typeface="Arial"/>
              </a:rPr>
              <a:t> статьи 93 Закона № 44-ФЗ.</a:t>
            </a:r>
            <a:br>
              <a:rPr sz="1050" b="0" i="0" u="none">
                <a:solidFill>
                  <a:srgbClr val="222222"/>
                </a:solidFill>
                <a:latin typeface="Arial"/>
                <a:ea typeface="Arial"/>
                <a:cs typeface="Arial"/>
              </a:rPr>
            </a:br>
            <a:br>
              <a:rPr sz="1050" b="0" i="0" u="none">
                <a:solidFill>
                  <a:srgbClr val="222222"/>
                </a:solidFill>
                <a:latin typeface="Arial"/>
                <a:ea typeface="Arial"/>
                <a:cs typeface="Arial"/>
              </a:rPr>
            </a:br>
            <a:endParaRPr/>
          </a:p>
          <a:p>
            <a:pPr>
              <a:defRPr/>
            </a:pPr>
            <a:r>
              <a:rPr sz="1050" b="0" i="0" u="none">
                <a:solidFill>
                  <a:srgbClr val="222222"/>
                </a:solidFill>
                <a:latin typeface="Arial"/>
                <a:ea typeface="Arial"/>
                <a:cs typeface="Arial"/>
              </a:rPr>
              <a:t> </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782481413" name="Заголовок 1"/>
          <p:cNvSpPr>
            <a:spLocks noGrp="1"/>
          </p:cNvSpPr>
          <p:nvPr>
            <p:ph type="title"/>
          </p:nvPr>
        </p:nvSpPr>
        <p:spPr bwMode="auto">
          <a:xfrm flipH="0" flipV="0">
            <a:off x="91246" y="52387"/>
            <a:ext cx="11996002" cy="688445"/>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sz="2600" b="1" i="0" u="none">
                <a:solidFill>
                  <a:srgbClr val="222222"/>
                </a:solidFill>
                <a:latin typeface="Arial"/>
                <a:ea typeface="Arial"/>
                <a:cs typeface="Arial"/>
              </a:rPr>
              <a:t>Лимиты на малые закупки</a:t>
            </a:r>
            <a:endParaRPr/>
          </a:p>
        </p:txBody>
      </p:sp>
      <p:graphicFrame>
        <p:nvGraphicFramePr>
          <p:cNvPr id="2077909949" name=""/>
          <p:cNvGraphicFramePr>
            <a:graphicFrameLocks xmlns:a="http://schemas.openxmlformats.org/drawingml/2006/main"/>
          </p:cNvGraphicFramePr>
          <p:nvPr>
            <p:ph idx="1"/>
          </p:nvPr>
        </p:nvGraphicFramePr>
        <p:xfrm>
          <a:off x="91246" y="740833"/>
          <a:ext cx="11996002" cy="1346088"/>
        </p:xfrm>
        <a:graphic>
          <a:graphicData uri="http://schemas.openxmlformats.org/drawingml/2006/table">
            <a:tbl>
              <a:tblPr firstRow="1" firstCol="0" lastRow="0" lastCol="0" bandRow="1" bandCol="0">
                <a:tableStyleId>{5C22544A-7EE6-4342-B048-85BDC9FD1C3A}</a:tableStyleId>
              </a:tblPr>
              <a:tblGrid>
                <a:gridCol w="3998667"/>
                <a:gridCol w="3998667"/>
                <a:gridCol w="3998667"/>
              </a:tblGrid>
              <a:tr h="354735">
                <a:tc>
                  <a:txBody>
                    <a:bodyPr/>
                    <a:p>
                      <a:pPr algn="ctr">
                        <a:defRPr/>
                      </a:pPr>
                      <a:r>
                        <a:rPr sz="1400" b="1" i="0" u="none">
                          <a:solidFill>
                            <a:schemeClr val="bg1"/>
                          </a:solidFill>
                          <a:latin typeface="Arial"/>
                          <a:ea typeface="Arial"/>
                          <a:cs typeface="Arial"/>
                        </a:rPr>
                        <a:t>Объект закупки по 44-ФЗ</a:t>
                      </a:r>
                      <a:endParaRPr sz="1400" b="1">
                        <a:solidFill>
                          <a:schemeClr val="bg1"/>
                        </a:solidFill>
                      </a:endParaRPr>
                    </a:p>
                  </a:txBody>
                  <a:tcPr/>
                </a:tc>
                <a:tc>
                  <a:txBody>
                    <a:bodyPr/>
                    <a:p>
                      <a:pPr algn="ctr">
                        <a:defRPr/>
                      </a:pPr>
                      <a:r>
                        <a:rPr sz="1400" b="1" i="0" u="none">
                          <a:solidFill>
                            <a:schemeClr val="bg1"/>
                          </a:solidFill>
                          <a:latin typeface="Arial"/>
                          <a:ea typeface="Arial"/>
                          <a:cs typeface="Arial"/>
                        </a:rPr>
                        <a:t>Годовой объем закупок</a:t>
                      </a:r>
                      <a:endParaRPr sz="1400" b="1">
                        <a:solidFill>
                          <a:schemeClr val="bg1"/>
                        </a:solidFill>
                      </a:endParaRPr>
                    </a:p>
                  </a:txBody>
                  <a:tcPr/>
                </a:tc>
                <a:tc>
                  <a:txBody>
                    <a:bodyPr/>
                    <a:p>
                      <a:pPr algn="ctr">
                        <a:defRPr/>
                      </a:pPr>
                      <a:r>
                        <a:rPr sz="1400" b="1" i="0" u="none">
                          <a:solidFill>
                            <a:schemeClr val="bg1"/>
                          </a:solidFill>
                          <a:latin typeface="Arial"/>
                          <a:ea typeface="Arial"/>
                          <a:cs typeface="Arial"/>
                        </a:rPr>
                        <a:t>Пределы цены одной закупки</a:t>
                      </a:r>
                      <a:endParaRPr sz="1400" b="1">
                        <a:solidFill>
                          <a:schemeClr val="bg1"/>
                        </a:solidFill>
                      </a:endParaRPr>
                    </a:p>
                  </a:txBody>
                  <a:tcPr/>
                </a:tc>
              </a:tr>
              <a:tr h="1321329">
                <a:tc>
                  <a:txBody>
                    <a:bodyPr/>
                    <a:p>
                      <a:pPr>
                        <a:defRPr/>
                      </a:pPr>
                      <a:r>
                        <a:rPr sz="1400" b="0" i="0" u="none">
                          <a:solidFill>
                            <a:srgbClr val="222222"/>
                          </a:solidFill>
                          <a:latin typeface="Arial"/>
                          <a:ea typeface="Arial"/>
                          <a:cs typeface="Arial"/>
                        </a:rPr>
                        <a:t>Любые товары, работы, услуги (</a:t>
                      </a:r>
                      <a:r>
                        <a:rPr lang="ru-RU" sz="1400" b="0" i="0" u="sng" strike="noStrike" cap="none" spc="0">
                          <a:solidFill>
                            <a:schemeClr val="hlink"/>
                          </a:solidFill>
                          <a:latin typeface="+mn-lt"/>
                          <a:ea typeface="+mn-ea"/>
                          <a:cs typeface="+mn-cs"/>
                          <a:hlinkClick r:id="rId2" tooltip="https://1gzakaz.ru/group?groupId=1663367&amp;locale=ru&amp;date=2025-11-27&amp;isStatic=false&amp;anchor=XA00MG02O3&amp;pubAlias=mcfr-go.mini"/>
                        </a:rPr>
                        <a:t>п. 4 ч. 1 ст. 93</a:t>
                      </a:r>
                      <a:r>
                        <a:rPr sz="1400" b="0" i="0" u="none">
                          <a:solidFill>
                            <a:srgbClr val="222222"/>
                          </a:solidFill>
                          <a:latin typeface="Arial"/>
                          <a:ea typeface="Arial"/>
                          <a:cs typeface="Arial"/>
                        </a:rPr>
                        <a:t>)</a:t>
                      </a:r>
                      <a:endParaRPr sz="1400"/>
                    </a:p>
                  </a:txBody>
                  <a:tcPr/>
                </a:tc>
                <a:tc>
                  <a:txBody>
                    <a:bodyPr/>
                    <a:p>
                      <a:pPr>
                        <a:defRPr/>
                      </a:pPr>
                      <a:r>
                        <a:rPr sz="1400" b="0" i="0" u="none">
                          <a:solidFill>
                            <a:srgbClr val="222222"/>
                          </a:solidFill>
                          <a:latin typeface="Arial"/>
                          <a:ea typeface="Arial"/>
                          <a:cs typeface="Arial"/>
                        </a:rPr>
                        <a:t>Есть два варианта лимитов объема закупок в год:</a:t>
                      </a:r>
                      <a:endParaRPr sz="1400"/>
                    </a:p>
                    <a:p>
                      <a:pPr marL="201271" indent="-201271">
                        <a:buFont typeface="Arial"/>
                        <a:buChar char="–"/>
                        <a:defRPr/>
                      </a:pPr>
                      <a:r>
                        <a:rPr sz="1400" b="0" i="0" u="none">
                          <a:solidFill>
                            <a:srgbClr val="222222"/>
                          </a:solidFill>
                          <a:latin typeface="Arial"/>
                          <a:ea typeface="Arial"/>
                          <a:cs typeface="Arial"/>
                        </a:rPr>
                        <a:t>10 процентов</a:t>
                      </a:r>
                      <a:r>
                        <a:rPr sz="1400" b="0" i="0" u="none">
                          <a:solidFill>
                            <a:srgbClr val="222222"/>
                          </a:solidFill>
                          <a:latin typeface="Arial"/>
                          <a:ea typeface="Arial"/>
                          <a:cs typeface="Arial"/>
                        </a:rPr>
                        <a:t> </a:t>
                      </a:r>
                      <a:r>
                        <a:rPr lang="ru-RU" sz="1400" b="0" i="0" u="sng" strike="noStrike" cap="none" spc="0">
                          <a:solidFill>
                            <a:schemeClr val="hlink"/>
                          </a:solidFill>
                          <a:latin typeface="+mn-lt"/>
                          <a:ea typeface="+mn-ea"/>
                          <a:cs typeface="+mn-cs"/>
                          <a:hlinkClick r:id="rId3" tooltip="https://1gzakaz.ru/group?groupId=11865958&amp;locale=ru&amp;date=2025-11-27&amp;isStatic=false&amp;pubAlias=mcfr-go.mini"/>
                        </a:rPr>
                        <a:t>СГОЗ</a:t>
                      </a:r>
                      <a:r>
                        <a:rPr sz="1400" b="0" i="0" u="none">
                          <a:solidFill>
                            <a:srgbClr val="222222"/>
                          </a:solidFill>
                          <a:latin typeface="Arial"/>
                          <a:ea typeface="Arial"/>
                          <a:cs typeface="Arial"/>
                        </a:rPr>
                        <a:t>, </a:t>
                      </a:r>
                      <a:r>
                        <a:rPr sz="1400" b="0" i="0" u="none">
                          <a:solidFill>
                            <a:srgbClr val="222222"/>
                          </a:solidFill>
                          <a:latin typeface="Arial"/>
                          <a:ea typeface="Arial"/>
                          <a:cs typeface="Arial"/>
                        </a:rPr>
                        <a:t>но не больше 50 млн руб.;</a:t>
                      </a:r>
                      <a:endParaRPr sz="1400" b="0" i="0" u="none">
                        <a:solidFill>
                          <a:srgbClr val="222222"/>
                        </a:solidFill>
                        <a:latin typeface="Arial"/>
                        <a:ea typeface="Arial"/>
                        <a:cs typeface="Arial"/>
                      </a:endParaRPr>
                    </a:p>
                    <a:p>
                      <a:pPr marL="201271" indent="-201271">
                        <a:buFont typeface="Arial"/>
                        <a:buChar char="–"/>
                        <a:defRPr/>
                      </a:pPr>
                      <a:r>
                        <a:rPr sz="1400" b="0" i="0" u="none">
                          <a:solidFill>
                            <a:srgbClr val="222222"/>
                          </a:solidFill>
                          <a:latin typeface="Arial"/>
                          <a:ea typeface="Arial"/>
                          <a:cs typeface="Arial"/>
                        </a:rPr>
                        <a:t>до 2 млн руб.</a:t>
                      </a:r>
                      <a:br>
                        <a:rPr sz="1400" b="0" i="0" u="none">
                          <a:solidFill>
                            <a:srgbClr val="222222"/>
                          </a:solidFill>
                          <a:latin typeface="Arial"/>
                          <a:ea typeface="Arial"/>
                          <a:cs typeface="Arial"/>
                        </a:rPr>
                      </a:br>
                      <a:endParaRPr sz="1400"/>
                    </a:p>
                  </a:txBody>
                  <a:tcPr/>
                </a:tc>
                <a:tc>
                  <a:txBody>
                    <a:bodyPr/>
                    <a:p>
                      <a:pPr>
                        <a:defRPr/>
                      </a:pPr>
                      <a:r>
                        <a:rPr sz="1400" b="0" i="0" u="none">
                          <a:solidFill>
                            <a:srgbClr val="222222"/>
                          </a:solidFill>
                          <a:latin typeface="Arial"/>
                          <a:ea typeface="Arial"/>
                          <a:cs typeface="Arial"/>
                        </a:rPr>
                        <a:t>До 600 тыс. руб.</a:t>
                      </a:r>
                      <a:endParaRPr sz="1400"/>
                    </a:p>
                  </a:txBody>
                  <a:tcPr/>
                </a:tc>
              </a:tr>
              <a:tr h="1097537">
                <a:tc>
                  <a:txBody>
                    <a:bodyPr/>
                    <a:p>
                      <a:pPr>
                        <a:defRPr/>
                      </a:pPr>
                      <a:r>
                        <a:rPr sz="1400" b="0" i="0" u="none">
                          <a:solidFill>
                            <a:srgbClr val="222222"/>
                          </a:solidFill>
                          <a:latin typeface="Arial"/>
                          <a:ea typeface="Arial"/>
                          <a:cs typeface="Arial"/>
                        </a:rPr>
                        <a:t>Любые товары, работы, услуги для учреждений социальной сферы (</a:t>
                      </a:r>
                      <a:r>
                        <a:rPr lang="ru-RU" sz="1400" b="0" i="0" u="sng" strike="noStrike" cap="none" spc="0">
                          <a:solidFill>
                            <a:schemeClr val="hlink"/>
                          </a:solidFill>
                          <a:latin typeface="+mn-lt"/>
                          <a:ea typeface="+mn-ea"/>
                          <a:cs typeface="+mn-cs"/>
                          <a:hlinkClick r:id="rId4" tooltip="https://1gzakaz.ru/group?groupId=1663367&amp;locale=ru&amp;date=2025-11-27&amp;isStatic=false&amp;anchor=XA00MGI2O6&amp;pubAlias=mcfr-go.mini"/>
                        </a:rPr>
                        <a:t>п. 5 ч. 1 ст. 93</a:t>
                      </a:r>
                      <a:r>
                        <a:rPr sz="1400" b="0" i="0" u="none">
                          <a:solidFill>
                            <a:srgbClr val="222222"/>
                          </a:solidFill>
                          <a:latin typeface="Arial"/>
                          <a:ea typeface="Arial"/>
                          <a:cs typeface="Arial"/>
                        </a:rPr>
                        <a:t>)</a:t>
                      </a:r>
                      <a:endParaRPr sz="1400"/>
                    </a:p>
                  </a:txBody>
                  <a:tcPr/>
                </a:tc>
                <a:tc>
                  <a:txBody>
                    <a:bodyPr/>
                    <a:p>
                      <a:pPr>
                        <a:defRPr/>
                      </a:pPr>
                      <a:r>
                        <a:rPr sz="1400" b="0" i="0" u="none">
                          <a:solidFill>
                            <a:srgbClr val="222222"/>
                          </a:solidFill>
                          <a:latin typeface="Arial"/>
                          <a:ea typeface="Arial"/>
                          <a:cs typeface="Arial"/>
                        </a:rPr>
                        <a:t>Есть два варианта лимитов объема закупок в год:</a:t>
                      </a:r>
                      <a:endParaRPr sz="1400"/>
                    </a:p>
                    <a:p>
                      <a:pPr marL="201271" indent="-201271">
                        <a:buFont typeface="Arial"/>
                        <a:buChar char="–"/>
                        <a:defRPr/>
                      </a:pPr>
                      <a:r>
                        <a:rPr sz="1400" b="0" i="0" u="none">
                          <a:solidFill>
                            <a:srgbClr val="222222"/>
                          </a:solidFill>
                          <a:latin typeface="Arial"/>
                          <a:ea typeface="Arial"/>
                          <a:cs typeface="Arial"/>
                        </a:rPr>
                        <a:t>50 процентов</a:t>
                      </a:r>
                      <a:r>
                        <a:rPr sz="1400" b="0" i="0" u="none">
                          <a:solidFill>
                            <a:srgbClr val="222222"/>
                          </a:solidFill>
                          <a:latin typeface="Arial"/>
                          <a:ea typeface="Arial"/>
                          <a:cs typeface="Arial"/>
                        </a:rPr>
                        <a:t> </a:t>
                      </a:r>
                      <a:r>
                        <a:rPr lang="ru-RU" sz="1400" b="0" i="0" u="sng" strike="noStrike" cap="none" spc="0">
                          <a:solidFill>
                            <a:schemeClr val="hlink"/>
                          </a:solidFill>
                          <a:latin typeface="+mn-lt"/>
                          <a:ea typeface="+mn-ea"/>
                          <a:cs typeface="+mn-cs"/>
                          <a:hlinkClick r:id="rId3" tooltip="https://1gzakaz.ru/group?groupId=11865958&amp;locale=ru&amp;date=2025-11-27&amp;isStatic=false&amp;pubAlias=mcfr-go.mini"/>
                        </a:rPr>
                        <a:t>СГОЗ</a:t>
                      </a:r>
                      <a:r>
                        <a:rPr lang="ru-RU" sz="1400" b="0" i="0" u="none" strike="noStrike" cap="none" spc="0">
                          <a:solidFill>
                            <a:schemeClr val="dk1"/>
                          </a:solidFill>
                          <a:latin typeface="+mn-lt"/>
                          <a:ea typeface="+mn-ea"/>
                          <a:cs typeface="+mn-cs"/>
                        </a:rPr>
                        <a:t> </a:t>
                      </a:r>
                      <a:r>
                        <a:rPr sz="1400" b="0" i="0" u="none">
                          <a:solidFill>
                            <a:srgbClr val="222222"/>
                          </a:solidFill>
                          <a:latin typeface="Arial"/>
                          <a:ea typeface="Arial"/>
                          <a:cs typeface="Arial"/>
                        </a:rPr>
                        <a:t>, но не больше 30 млн руб.;</a:t>
                      </a:r>
                      <a:endParaRPr sz="1400"/>
                    </a:p>
                    <a:p>
                      <a:pPr marL="201271" indent="-201271">
                        <a:buFont typeface="Arial"/>
                        <a:buChar char="–"/>
                        <a:defRPr/>
                      </a:pPr>
                      <a:r>
                        <a:rPr sz="1400" b="0" i="0" u="none">
                          <a:solidFill>
                            <a:srgbClr val="222222"/>
                          </a:solidFill>
                          <a:latin typeface="Arial"/>
                          <a:ea typeface="Arial"/>
                          <a:cs typeface="Arial"/>
                        </a:rPr>
                        <a:t>до 5 млн руб.</a:t>
                      </a:r>
                      <a:endParaRPr sz="1400"/>
                    </a:p>
                  </a:txBody>
                  <a:tcPr/>
                </a:tc>
                <a:tc>
                  <a:txBody>
                    <a:bodyPr/>
                    <a:p>
                      <a:pPr>
                        <a:defRPr/>
                      </a:pPr>
                      <a:r>
                        <a:rPr sz="1400" b="0" i="0" u="none">
                          <a:solidFill>
                            <a:srgbClr val="222222"/>
                          </a:solidFill>
                          <a:latin typeface="Arial"/>
                          <a:ea typeface="Arial"/>
                          <a:cs typeface="Arial"/>
                        </a:rPr>
                        <a:t>До 600 тыс. руб.</a:t>
                      </a:r>
                      <a:endParaRPr sz="1400"/>
                    </a:p>
                  </a:txBody>
                  <a:tcPr/>
                </a:tc>
              </a:tr>
              <a:tr h="497582">
                <a:tc>
                  <a:txBody>
                    <a:bodyPr/>
                    <a:p>
                      <a:pPr>
                        <a:defRPr/>
                      </a:pPr>
                      <a:r>
                        <a:rPr sz="1400" b="0" i="0" u="none">
                          <a:solidFill>
                            <a:srgbClr val="222222"/>
                          </a:solidFill>
                          <a:latin typeface="Arial"/>
                          <a:ea typeface="Arial"/>
                          <a:cs typeface="Arial"/>
                        </a:rPr>
                        <a:t>Лекарства для пациента по решению врачебной комиссии (</a:t>
                      </a:r>
                      <a:r>
                        <a:rPr lang="ru-RU" sz="1400" b="0" i="0" u="sng" strike="noStrike" cap="none" spc="0">
                          <a:solidFill>
                            <a:schemeClr val="hlink"/>
                          </a:solidFill>
                          <a:latin typeface="+mn-lt"/>
                          <a:ea typeface="+mn-ea"/>
                          <a:cs typeface="+mn-cs"/>
                          <a:hlinkClick r:id="rId5" tooltip="https://1gzakaz.ru/group?groupId=1663367&amp;locale=ru&amp;date=2025-11-27&amp;isStatic=false&amp;anchor=XA00MKC2OP&amp;pubAlias=mcfr-go.mini"/>
                        </a:rPr>
                        <a:t>п. 28 ч. 1 ст. 93</a:t>
                      </a:r>
                      <a:r>
                        <a:rPr sz="1400" b="0" i="0" u="none">
                          <a:solidFill>
                            <a:srgbClr val="222222"/>
                          </a:solidFill>
                          <a:latin typeface="Arial"/>
                          <a:ea typeface="Arial"/>
                          <a:cs typeface="Arial"/>
                        </a:rPr>
                        <a:t>)</a:t>
                      </a:r>
                      <a:endParaRPr sz="1400"/>
                    </a:p>
                  </a:txBody>
                  <a:tcPr/>
                </a:tc>
                <a:tc>
                  <a:txBody>
                    <a:bodyPr/>
                    <a:p>
                      <a:pPr>
                        <a:defRPr/>
                      </a:pPr>
                      <a:r>
                        <a:rPr sz="1400"/>
                        <a:t>-</a:t>
                      </a:r>
                      <a:endParaRPr sz="1400"/>
                    </a:p>
                  </a:txBody>
                  <a:tcPr/>
                </a:tc>
                <a:tc>
                  <a:txBody>
                    <a:bodyPr/>
                    <a:p>
                      <a:pPr>
                        <a:defRPr/>
                      </a:pPr>
                      <a:r>
                        <a:rPr sz="1400" b="0" i="0" u="none">
                          <a:solidFill>
                            <a:srgbClr val="222222"/>
                          </a:solidFill>
                          <a:latin typeface="Arial"/>
                          <a:ea typeface="Arial"/>
                          <a:cs typeface="Arial"/>
                        </a:rPr>
                        <a:t>До 1,5 млн руб.</a:t>
                      </a:r>
                      <a:endParaRPr sz="1400"/>
                    </a:p>
                  </a:txBody>
                  <a:tcPr/>
                </a:tc>
              </a:tr>
              <a:tr h="697567">
                <a:tc>
                  <a:txBody>
                    <a:bodyPr/>
                    <a:p>
                      <a:pPr>
                        <a:defRPr/>
                      </a:pPr>
                      <a:r>
                        <a:rPr sz="1400" b="0" i="0" u="none">
                          <a:solidFill>
                            <a:srgbClr val="222222"/>
                          </a:solidFill>
                          <a:latin typeface="Arial"/>
                          <a:ea typeface="Arial"/>
                          <a:cs typeface="Arial"/>
                        </a:rPr>
                        <a:t>Товары из каталога ТРУ и права на программы для ЭВМ и базы данных (</a:t>
                      </a:r>
                      <a:r>
                        <a:rPr lang="ru-RU" sz="1400" b="0" i="0" u="sng" strike="noStrike" cap="none" spc="0">
                          <a:solidFill>
                            <a:schemeClr val="hlink"/>
                          </a:solidFill>
                          <a:latin typeface="+mn-lt"/>
                          <a:ea typeface="+mn-ea"/>
                          <a:cs typeface="+mn-cs"/>
                          <a:hlinkClick r:id="rId6" tooltip="https://1gzakaz.ru/group?groupId=1663367&amp;locale=ru&amp;date=2025-11-27&amp;isStatic=false&amp;anchor=XA00MKK2OO&amp;pubAlias=mcfr-go.mini"/>
                        </a:rPr>
                        <a:t>ч. 12 ст. 93</a:t>
                      </a:r>
                      <a:r>
                        <a:rPr sz="1400" b="0" i="0" u="none">
                          <a:solidFill>
                            <a:srgbClr val="222222"/>
                          </a:solidFill>
                          <a:latin typeface="Arial"/>
                          <a:ea typeface="Arial"/>
                          <a:cs typeface="Arial"/>
                        </a:rPr>
                        <a:t>)</a:t>
                      </a:r>
                      <a:endParaRPr sz="1400"/>
                    </a:p>
                  </a:txBody>
                  <a:tcPr/>
                </a:tc>
                <a:tc>
                  <a:txBody>
                    <a:bodyPr/>
                    <a:p>
                      <a:pPr>
                        <a:defRPr/>
                      </a:pPr>
                      <a:r>
                        <a:rPr sz="1400" b="0" i="0" u="none">
                          <a:solidFill>
                            <a:srgbClr val="222222"/>
                          </a:solidFill>
                          <a:latin typeface="Arial"/>
                          <a:ea typeface="Arial"/>
                          <a:cs typeface="Arial"/>
                        </a:rPr>
                        <a:t>Не больше 100 млн руб.</a:t>
                      </a:r>
                      <a:endParaRPr sz="1400"/>
                    </a:p>
                  </a:txBody>
                  <a:tcPr/>
                </a:tc>
                <a:tc>
                  <a:txBody>
                    <a:bodyPr/>
                    <a:p>
                      <a:pPr>
                        <a:defRPr/>
                      </a:pPr>
                      <a:r>
                        <a:rPr sz="1400" b="0" i="0" u="none">
                          <a:solidFill>
                            <a:srgbClr val="222222"/>
                          </a:solidFill>
                          <a:latin typeface="Arial"/>
                          <a:ea typeface="Arial"/>
                          <a:cs typeface="Arial"/>
                        </a:rPr>
                        <a:t>До 5 млн руб.</a:t>
                      </a:r>
                      <a:endParaRPr sz="1400"/>
                    </a:p>
                  </a:txBody>
                  <a:tcPr/>
                </a:tc>
              </a:tr>
            </a:tbl>
          </a:graphicData>
        </a:graphic>
      </p:graphicFrame>
      <p:sp>
        <p:nvSpPr>
          <p:cNvPr id="654751723" name=""/>
          <p:cNvSpPr/>
          <p:nvPr/>
        </p:nvSpPr>
        <p:spPr bwMode="auto">
          <a:xfrm flipH="0" flipV="0">
            <a:off x="91246" y="4933526"/>
            <a:ext cx="11997442" cy="1867259"/>
          </a:xfrm>
        </p:spPr>
        <p:txBody>
          <a:bodyPr rot="0" spcFirstLastPara="0" vertOverflow="overflow" horzOverflow="overflow" vert="horz" wrap="square" lIns="91440" tIns="45720" rIns="91440" bIns="45720" numCol="1" spcCol="0" rtlCol="0" fromWordArt="0" anchor="t" anchorCtr="0" forceAA="0" upright="0" compatLnSpc="1">
            <a:prstTxWarp prst="textNoShape"/>
            <a:spAutoFit/>
          </a:bodyPr>
          <a:p>
            <a:pPr algn="ctr">
              <a:defRPr/>
            </a:pPr>
            <a:r>
              <a:rPr sz="2200" b="0" i="0" u="none">
                <a:solidFill>
                  <a:srgbClr val="222222"/>
                </a:solidFill>
                <a:latin typeface="Arial"/>
                <a:ea typeface="Arial"/>
                <a:cs typeface="Arial"/>
              </a:rPr>
              <a:t>Проанализируйте закупки, которые запланировали на 2026 год. Возможно, часть из них выгоднее провести у единственного поставщика, чтобы было больше времени на подготовку более сложных закупок. При необходимости внесите корректировки в план-график.</a:t>
            </a:r>
            <a:br>
              <a:rPr sz="220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72955814" name="Заголовок 1"/>
          <p:cNvSpPr>
            <a:spLocks noGrp="1"/>
          </p:cNvSpPr>
          <p:nvPr>
            <p:ph type="title"/>
          </p:nvPr>
        </p:nvSpPr>
        <p:spPr bwMode="auto">
          <a:xfrm flipH="0" flipV="0">
            <a:off x="122996" y="73554"/>
            <a:ext cx="11953669" cy="751945"/>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400" b="1" i="0" u="none" strike="noStrike" cap="none" spc="0">
                <a:solidFill>
                  <a:srgbClr val="111111"/>
                </a:solidFill>
                <a:latin typeface="Arial"/>
                <a:ea typeface="Arial"/>
                <a:cs typeface="Arial"/>
              </a:rPr>
            </a:br>
            <a:br>
              <a:rPr lang="ru-RU" sz="2400" b="1" i="0" u="none" strike="noStrike" cap="none" spc="0">
                <a:solidFill>
                  <a:srgbClr val="111111"/>
                </a:solidFill>
                <a:latin typeface="Arial"/>
                <a:ea typeface="Arial"/>
                <a:cs typeface="Arial"/>
              </a:rPr>
            </a:br>
            <a:r>
              <a:rPr lang="ru-RU" sz="2400" b="1" i="0" u="none" strike="noStrike" cap="none" spc="0">
                <a:solidFill>
                  <a:srgbClr val="111111"/>
                </a:solidFill>
                <a:latin typeface="Arial"/>
                <a:ea typeface="Arial"/>
                <a:cs typeface="Arial"/>
              </a:rPr>
              <a:t>Возможность нескольких закупок однородных товаров без ограничений с 1 января 2026 года</a:t>
            </a:r>
            <a:endParaRPr sz="2400"/>
          </a:p>
          <a:p>
            <a:pPr>
              <a:defRPr/>
            </a:pPr>
            <a:endParaRPr/>
          </a:p>
        </p:txBody>
      </p:sp>
      <p:sp>
        <p:nvSpPr>
          <p:cNvPr id="1862510425" name="Объект 2"/>
          <p:cNvSpPr>
            <a:spLocks noGrp="1"/>
          </p:cNvSpPr>
          <p:nvPr>
            <p:ph idx="1"/>
          </p:nvPr>
        </p:nvSpPr>
        <p:spPr bwMode="auto">
          <a:xfrm flipH="0" flipV="0">
            <a:off x="122996" y="825498"/>
            <a:ext cx="11953669" cy="5926666"/>
          </a:xfrm>
        </p:spPr>
        <p:txBody>
          <a:bodyPr vertOverflow="overflow" horzOverflow="overflow" vert="horz" wrap="square" lIns="91440" tIns="45720" rIns="91440" bIns="45720" numCol="1" spcCol="0" rtlCol="0" fromWordArt="0" anchor="t" anchorCtr="0" forceAA="0" upright="0" compatLnSpc="0">
            <a:normAutofit fontScale="65000" lnSpcReduction="7000"/>
          </a:bodyPr>
          <a:lstStyle/>
          <a:p>
            <a:pPr marL="0" indent="0">
              <a:buFont typeface="Arial"/>
              <a:buNone/>
              <a:defRPr/>
            </a:pPr>
            <a:endParaRPr sz="3200">
              <a:solidFill>
                <a:srgbClr val="FF0000"/>
              </a:solidFill>
            </a:endParaRPr>
          </a:p>
          <a:p>
            <a:pPr marL="0" indent="0">
              <a:buFont typeface="Arial"/>
              <a:buNone/>
              <a:defRPr/>
            </a:pPr>
            <a:r>
              <a:rPr lang="ru-RU" sz="3200" b="1" i="0" u="none" strike="noStrike" cap="none" spc="0">
                <a:solidFill>
                  <a:srgbClr val="FF0000"/>
                </a:solidFill>
                <a:latin typeface="+mn-lt"/>
                <a:ea typeface="+mn-ea"/>
                <a:cs typeface="+mn-cs"/>
              </a:rPr>
              <a:t>ВС РФ вновь поддержал прокуратуру в споре об искусственном дроблении закупки</a:t>
            </a:r>
            <a:endParaRPr lang="ru-RU" sz="3200" b="1" i="0" u="none" strike="noStrike" cap="none" spc="0">
              <a:solidFill>
                <a:srgbClr val="FF0000"/>
              </a:solidFill>
              <a:latin typeface="Times New Roman"/>
              <a:cs typeface="Times New Roman"/>
            </a:endParaRPr>
          </a:p>
          <a:p>
            <a:pPr marL="0" marR="0" indent="0">
              <a:buFont typeface="Arial"/>
              <a:buNone/>
              <a:defRPr/>
            </a:pPr>
            <a:r>
              <a:rPr lang="ru-RU" sz="3200" b="0" i="0" u="none" strike="noStrike" cap="none" spc="0">
                <a:solidFill>
                  <a:srgbClr val="000000"/>
                </a:solidFill>
                <a:latin typeface="Times New Roman"/>
                <a:ea typeface="Times New Roman"/>
                <a:cs typeface="Times New Roman"/>
              </a:rPr>
              <a:t>	Градостроительный комитет заключил </a:t>
            </a:r>
            <a:r>
              <a:rPr lang="ru-RU" sz="3200" b="0" i="0" u="sng" strike="noStrike" cap="none" spc="0">
                <a:solidFill>
                  <a:schemeClr val="hlink"/>
                </a:solidFill>
                <a:latin typeface="Times New Roman"/>
                <a:ea typeface="Times New Roman"/>
                <a:cs typeface="Times New Roman"/>
                <a:hlinkClick r:id="rId2" tooltip="https://login.consultant.ru/link/?req=doc&amp;base=ASK&amp;n=214376&amp;dst=100023&amp;demo=1"/>
              </a:rPr>
              <a:t>11 контрактов</a:t>
            </a:r>
            <a:r>
              <a:rPr lang="ru-RU" sz="3200" b="0" i="0" u="none" strike="noStrike" cap="none" spc="0">
                <a:solidFill>
                  <a:srgbClr val="000000"/>
                </a:solidFill>
                <a:latin typeface="Times New Roman"/>
                <a:ea typeface="Times New Roman"/>
                <a:cs typeface="Times New Roman"/>
              </a:rPr>
              <a:t> на поставку систем затемнения окон по правилам </a:t>
            </a:r>
            <a:r>
              <a:rPr lang="ru-RU" sz="3200" b="0" i="0" u="sng" strike="noStrike" cap="none" spc="0">
                <a:solidFill>
                  <a:schemeClr val="hlink"/>
                </a:solidFill>
                <a:latin typeface="Times New Roman"/>
                <a:ea typeface="Times New Roman"/>
                <a:cs typeface="Times New Roman"/>
                <a:hlinkClick r:id="rId3" tooltip="https://login.consultant.ru/link/?req=doc&amp;base=LAW&amp;n=494990&amp;dst=12218&amp;demo=1"/>
              </a:rPr>
              <a:t>малых закупок</a:t>
            </a:r>
            <a:r>
              <a:rPr lang="ru-RU" sz="3200" b="0" i="0" u="none" strike="noStrike" cap="none" spc="0">
                <a:solidFill>
                  <a:srgbClr val="000000"/>
                </a:solidFill>
                <a:latin typeface="Times New Roman"/>
                <a:ea typeface="Times New Roman"/>
                <a:cs typeface="Times New Roman"/>
              </a:rPr>
              <a:t> у единственного поставщика. Цена каждой сделки – не выше 600 тыс. руб. Товар </a:t>
            </a:r>
            <a:r>
              <a:rPr lang="ru-RU" sz="3200" b="0" i="0" u="sng" strike="noStrike" cap="none" spc="0">
                <a:solidFill>
                  <a:schemeClr val="hlink"/>
                </a:solidFill>
                <a:latin typeface="Times New Roman"/>
                <a:ea typeface="Times New Roman"/>
                <a:cs typeface="Times New Roman"/>
                <a:hlinkClick r:id="rId4" tooltip="https://login.consultant.ru/link/?req=doc&amp;base=ASK&amp;n=214376&amp;dst=100035&amp;demo=1"/>
              </a:rPr>
              <a:t>приняли</a:t>
            </a:r>
            <a:r>
              <a:rPr lang="ru-RU" sz="3200" b="0" i="0" u="none" strike="noStrike" cap="none" spc="0">
                <a:solidFill>
                  <a:srgbClr val="000000"/>
                </a:solidFill>
                <a:latin typeface="Times New Roman"/>
                <a:ea typeface="Times New Roman"/>
                <a:cs typeface="Times New Roman"/>
              </a:rPr>
              <a:t> и оплатили на общую сумму более 6 млн руб.</a:t>
            </a:r>
            <a:endParaRPr sz="3200"/>
          </a:p>
          <a:p>
            <a:pPr marL="0" marR="0" indent="0">
              <a:buFont typeface="Arial"/>
              <a:buNone/>
              <a:defRPr/>
            </a:pPr>
            <a:r>
              <a:rPr lang="ru-RU" sz="3200" b="0" i="0" u="none" strike="noStrike" cap="none" spc="0">
                <a:solidFill>
                  <a:srgbClr val="000000"/>
                </a:solidFill>
                <a:latin typeface="Times New Roman"/>
                <a:ea typeface="Times New Roman"/>
                <a:cs typeface="Times New Roman"/>
              </a:rPr>
              <a:t>	Прокуратура </a:t>
            </a:r>
            <a:r>
              <a:rPr lang="ru-RU" sz="3200" b="0" i="0" u="sng" strike="noStrike" cap="none" spc="0">
                <a:solidFill>
                  <a:schemeClr val="hlink"/>
                </a:solidFill>
                <a:latin typeface="Times New Roman"/>
                <a:ea typeface="Times New Roman"/>
                <a:cs typeface="Times New Roman"/>
                <a:hlinkClick r:id="rId5" tooltip="https://login.consultant.ru/link/?req=doc&amp;base=ASK&amp;n=214376&amp;dst=100042&amp;demo=1"/>
              </a:rPr>
              <a:t>выявила</a:t>
            </a:r>
            <a:r>
              <a:rPr lang="ru-RU" sz="3200" b="0" i="0" u="none" strike="noStrike" cap="none" spc="0">
                <a:solidFill>
                  <a:srgbClr val="000000"/>
                </a:solidFill>
                <a:latin typeface="Times New Roman"/>
                <a:ea typeface="Times New Roman"/>
                <a:cs typeface="Times New Roman"/>
              </a:rPr>
              <a:t> признаки искусственного дробления закупки и потребовала признать контракты недействительными.</a:t>
            </a:r>
            <a:endParaRPr sz="3200"/>
          </a:p>
          <a:p>
            <a:pPr marL="0" marR="0" indent="0">
              <a:buFont typeface="Arial"/>
              <a:buNone/>
              <a:defRPr/>
            </a:pPr>
            <a:r>
              <a:rPr lang="ru-RU" sz="3200" b="0" i="0" u="none" strike="noStrike" cap="none" spc="0">
                <a:solidFill>
                  <a:srgbClr val="000000"/>
                </a:solidFill>
                <a:latin typeface="Times New Roman"/>
                <a:ea typeface="Times New Roman"/>
                <a:cs typeface="Times New Roman"/>
              </a:rPr>
              <a:t>	Апелляция и кассация </a:t>
            </a:r>
            <a:r>
              <a:rPr lang="ru-RU" sz="3200" b="0" i="0" u="sng" strike="noStrike" cap="none" spc="0">
                <a:solidFill>
                  <a:schemeClr val="hlink"/>
                </a:solidFill>
                <a:latin typeface="Times New Roman"/>
                <a:ea typeface="Times New Roman"/>
                <a:cs typeface="Times New Roman"/>
                <a:hlinkClick r:id="rId6" tooltip="https://login.consultant.ru/link/?req=doc&amp;base=ASK&amp;n=214376&amp;dst=100077&amp;demo=1"/>
              </a:rPr>
              <a:t>удовлетворили</a:t>
            </a:r>
            <a:r>
              <a:rPr lang="ru-RU" sz="3200" b="0" i="0" u="none" strike="noStrike" cap="none" spc="0">
                <a:solidFill>
                  <a:srgbClr val="000000"/>
                </a:solidFill>
                <a:latin typeface="Times New Roman"/>
                <a:ea typeface="Times New Roman"/>
                <a:cs typeface="Times New Roman"/>
              </a:rPr>
              <a:t> иск и обязали поставщика вернуть деньги. При оценке ситуации учли такие обстоятельства:</a:t>
            </a:r>
            <a:endParaRPr sz="3200"/>
          </a:p>
          <a:p>
            <a:pPr marR="0">
              <a:defRPr/>
            </a:pPr>
            <a:r>
              <a:rPr lang="ru-RU" sz="3200" b="0" i="0" u="none" strike="noStrike" cap="none" spc="0">
                <a:solidFill>
                  <a:srgbClr val="000000"/>
                </a:solidFill>
                <a:latin typeface="Times New Roman"/>
                <a:ea typeface="Times New Roman"/>
                <a:cs typeface="Times New Roman"/>
              </a:rPr>
              <a:t>идентичный предмет. Заказчик приобретал товары со сходными характеристиками для выполнения одних и тех же функций;</a:t>
            </a:r>
            <a:endParaRPr sz="3200"/>
          </a:p>
          <a:p>
            <a:pPr marR="0">
              <a:defRPr/>
            </a:pPr>
            <a:r>
              <a:rPr lang="ru-RU" sz="3200" b="0" i="0" u="none" strike="noStrike" cap="none" spc="0">
                <a:solidFill>
                  <a:srgbClr val="000000"/>
                </a:solidFill>
                <a:latin typeface="Times New Roman"/>
                <a:ea typeface="Times New Roman"/>
                <a:cs typeface="Times New Roman"/>
              </a:rPr>
              <a:t>единая хозяйственная цель. Сделки заключались для оснащения конкретной школы, приобретателем было одно лицо;</a:t>
            </a:r>
            <a:endParaRPr sz="3200"/>
          </a:p>
          <a:p>
            <a:pPr marR="0">
              <a:defRPr/>
            </a:pPr>
            <a:r>
              <a:rPr lang="ru-RU" sz="3200" b="0" i="0" u="none" strike="noStrike" cap="none" spc="0">
                <a:solidFill>
                  <a:srgbClr val="000000"/>
                </a:solidFill>
                <a:latin typeface="Times New Roman"/>
                <a:ea typeface="Times New Roman"/>
                <a:cs typeface="Times New Roman"/>
              </a:rPr>
              <a:t>одинаковый объем прав и обязанностей сторон контрактов.</a:t>
            </a:r>
            <a:endParaRPr sz="3200"/>
          </a:p>
          <a:p>
            <a:pPr marL="0" marR="0" indent="0">
              <a:buFont typeface="Arial"/>
              <a:buNone/>
              <a:defRPr/>
            </a:pPr>
            <a:r>
              <a:rPr lang="ru-RU" sz="3200" b="0" i="0" u="none" strike="noStrike" cap="none" spc="0">
                <a:solidFill>
                  <a:srgbClr val="000000"/>
                </a:solidFill>
                <a:latin typeface="Times New Roman"/>
                <a:ea typeface="Times New Roman"/>
                <a:cs typeface="Times New Roman"/>
              </a:rPr>
              <a:t>	Суды </a:t>
            </a:r>
            <a:r>
              <a:rPr lang="ru-RU" sz="3200" b="0" i="0" u="sng" strike="noStrike" cap="none" spc="0">
                <a:solidFill>
                  <a:schemeClr val="hlink"/>
                </a:solidFill>
                <a:latin typeface="Times New Roman"/>
                <a:ea typeface="Times New Roman"/>
                <a:cs typeface="Times New Roman"/>
                <a:hlinkClick r:id="rId7" tooltip="https://login.consultant.ru/link/?req=doc&amp;base=ASK&amp;n=214376&amp;dst=100078&amp;demo=1"/>
              </a:rPr>
              <a:t>отметили</a:t>
            </a:r>
            <a:r>
              <a:rPr lang="ru-RU" sz="3200" b="0" i="0" u="none" strike="noStrike" cap="none" spc="0">
                <a:solidFill>
                  <a:srgbClr val="000000"/>
                </a:solidFill>
                <a:latin typeface="Times New Roman"/>
                <a:ea typeface="Times New Roman"/>
                <a:cs typeface="Times New Roman"/>
              </a:rPr>
              <a:t>: единую сделку искусственно раздробили, чтобы формально соблюсти ограничения и избежать конкурентных процедур. Такие действия не соответствуют целям введения Закона N 44-ФЗ.</a:t>
            </a:r>
            <a:endParaRPr sz="3200"/>
          </a:p>
          <a:p>
            <a:pPr marL="0" marR="0" indent="0">
              <a:buFont typeface="Arial"/>
              <a:buNone/>
              <a:defRPr/>
            </a:pPr>
            <a:r>
              <a:rPr lang="ru-RU" sz="3200" b="0" i="0" u="none" strike="noStrike" cap="none" spc="0">
                <a:solidFill>
                  <a:srgbClr val="000000"/>
                </a:solidFill>
                <a:latin typeface="Times New Roman"/>
                <a:ea typeface="Times New Roman"/>
                <a:cs typeface="Times New Roman"/>
              </a:rPr>
              <a:t>	⚖️ ВС РФ </a:t>
            </a:r>
            <a:r>
              <a:rPr lang="ru-RU" sz="3200" b="0" i="0" u="sng" strike="noStrike" cap="none" spc="0">
                <a:solidFill>
                  <a:schemeClr val="hlink"/>
                </a:solidFill>
                <a:latin typeface="Times New Roman"/>
                <a:ea typeface="Times New Roman"/>
                <a:cs typeface="Times New Roman"/>
                <a:hlinkClick r:id="rId8" tooltip="https://login.consultant.ru/link/?req=doc&amp;base=ARB&amp;n=869485&amp;dst=100010&amp;demo=1"/>
              </a:rPr>
              <a:t>не стал пересматривать</a:t>
            </a:r>
            <a:r>
              <a:rPr lang="ru-RU" sz="3200" b="0" i="0" u="none" strike="noStrike" cap="none" spc="0">
                <a:solidFill>
                  <a:srgbClr val="000000"/>
                </a:solidFill>
                <a:latin typeface="Times New Roman"/>
                <a:ea typeface="Times New Roman"/>
                <a:cs typeface="Times New Roman"/>
              </a:rPr>
              <a:t> дело (</a:t>
            </a:r>
            <a:r>
              <a:rPr lang="ru-RU" sz="3200" b="0" i="0" u="sng" strike="noStrike" cap="none" spc="0">
                <a:solidFill>
                  <a:schemeClr val="hlink"/>
                </a:solidFill>
                <a:latin typeface="Times New Roman"/>
                <a:ea typeface="Times New Roman"/>
                <a:cs typeface="Times New Roman"/>
                <a:hlinkClick r:id="rId9" tooltip="https://login.consultant.ru/link/?req=doc&amp;base=ARB&amp;n=869485&amp;dst=100006&amp;demo=1"/>
              </a:rPr>
              <a:t>Определение ВС РФ от 05.11.2025 N 308-ЭС25-10662) </a:t>
            </a:r>
            <a:endParaRPr sz="3200"/>
          </a:p>
          <a:p>
            <a:pPr marL="0" indent="0">
              <a:buFont typeface="Arial"/>
              <a:buNone/>
              <a:defRPr/>
            </a:pP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299924917" name="Заголовок 1"/>
          <p:cNvSpPr>
            <a:spLocks noGrp="1"/>
          </p:cNvSpPr>
          <p:nvPr>
            <p:ph type="title"/>
          </p:nvPr>
        </p:nvSpPr>
        <p:spPr bwMode="auto">
          <a:xfrm flipH="0" flipV="0">
            <a:off x="144163" y="105304"/>
            <a:ext cx="11911336" cy="857778"/>
          </a:xfrm>
        </p:spPr>
        <p:txBody>
          <a:bodyPr/>
          <a:lstStyle/>
          <a:p>
            <a:pPr algn="ctr">
              <a:defRPr/>
            </a:pPr>
            <a:r>
              <a:rPr sz="2800" b="1" i="0" u="none">
                <a:solidFill>
                  <a:srgbClr val="000000"/>
                </a:solidFill>
                <a:latin typeface="PT Sans"/>
                <a:ea typeface="PT Sans"/>
                <a:cs typeface="PT Sans"/>
              </a:rPr>
              <a:t>Начинают эксперимент с закупками на маркетплейсах</a:t>
            </a:r>
            <a:endParaRPr sz="2800"/>
          </a:p>
        </p:txBody>
      </p:sp>
      <p:sp>
        <p:nvSpPr>
          <p:cNvPr id="1757529920" name="Объект 2"/>
          <p:cNvSpPr>
            <a:spLocks noGrp="1"/>
          </p:cNvSpPr>
          <p:nvPr>
            <p:ph idx="1"/>
          </p:nvPr>
        </p:nvSpPr>
        <p:spPr bwMode="auto">
          <a:xfrm flipH="0" flipV="0">
            <a:off x="144163" y="963083"/>
            <a:ext cx="11911336" cy="5609166"/>
          </a:xfrm>
        </p:spPr>
        <p:txBody>
          <a:bodyPr/>
          <a:lstStyle/>
          <a:p>
            <a:pPr marL="0" indent="0">
              <a:buFont typeface="Arial"/>
              <a:buNone/>
              <a:defRPr/>
            </a:pPr>
            <a:r>
              <a:rPr sz="2400" b="0" i="0" u="none">
                <a:solidFill>
                  <a:srgbClr val="000000"/>
                </a:solidFill>
                <a:latin typeface="Arial"/>
                <a:ea typeface="Arial"/>
                <a:cs typeface="Arial"/>
              </a:rPr>
              <a:t>	</a:t>
            </a:r>
            <a:r>
              <a:rPr sz="2400" b="0" i="0" u="none">
                <a:solidFill>
                  <a:srgbClr val="FF0000"/>
                </a:solidFill>
                <a:latin typeface="Arial"/>
                <a:ea typeface="Arial"/>
                <a:cs typeface="Arial"/>
              </a:rPr>
              <a:t>Правительству поручили начать эксперимент</a:t>
            </a:r>
            <a:r>
              <a:rPr sz="2400" b="0" i="0" u="none">
                <a:solidFill>
                  <a:srgbClr val="000000"/>
                </a:solidFill>
                <a:latin typeface="Arial"/>
                <a:ea typeface="Arial"/>
                <a:cs typeface="Arial"/>
              </a:rPr>
              <a:t> с закупками школ и колледжей. В рамках эксперимента организации общего и среднего профессионального образования смогут закупать товары на маркетплейсах. К участию допустят цифровые платформы коммерции, которые имеют инфраструктуру для доставки более чем в половине регионов страны: Озон, Вайлдберриз и др.</a:t>
            </a:r>
            <a:endParaRPr sz="2400">
              <a:latin typeface="Arial"/>
              <a:cs typeface="Arial"/>
            </a:endParaRPr>
          </a:p>
          <a:p>
            <a:pPr marL="0" indent="0">
              <a:buFont typeface="Arial"/>
              <a:buNone/>
              <a:defRPr/>
            </a:pPr>
            <a:r>
              <a:rPr sz="2400" b="0" i="0" u="none">
                <a:solidFill>
                  <a:srgbClr val="000000"/>
                </a:solidFill>
                <a:latin typeface="Arial"/>
                <a:ea typeface="Arial"/>
                <a:cs typeface="Arial"/>
              </a:rPr>
              <a:t>	</a:t>
            </a:r>
            <a:r>
              <a:rPr sz="2400" b="0" i="0" u="none">
                <a:solidFill>
                  <a:srgbClr val="FF0000"/>
                </a:solidFill>
                <a:latin typeface="Arial"/>
                <a:ea typeface="Arial"/>
                <a:cs typeface="Arial"/>
              </a:rPr>
              <a:t>Соответствующие изменения внесут в Закон № 44-ФЗ</a:t>
            </a:r>
            <a:r>
              <a:rPr sz="2400" b="0" i="0" u="none">
                <a:solidFill>
                  <a:srgbClr val="FF0000"/>
                </a:solidFill>
                <a:latin typeface="Arial"/>
                <a:ea typeface="Arial"/>
                <a:cs typeface="Arial"/>
              </a:rPr>
              <a:t> </a:t>
            </a:r>
            <a:r>
              <a:rPr sz="2400" b="0" i="0" u="none">
                <a:solidFill>
                  <a:srgbClr val="FF0000"/>
                </a:solidFill>
                <a:latin typeface="Arial"/>
                <a:ea typeface="Arial"/>
                <a:cs typeface="Arial"/>
              </a:rPr>
              <a:t>до 15 декабря 2025 года.</a:t>
            </a:r>
            <a:r>
              <a:rPr sz="2400" b="0" i="0" u="none">
                <a:solidFill>
                  <a:srgbClr val="000000"/>
                </a:solidFill>
                <a:latin typeface="Arial"/>
                <a:ea typeface="Arial"/>
                <a:cs typeface="Arial"/>
              </a:rPr>
              <a:t> Такие поручения дал Правительству Президент.</a:t>
            </a:r>
            <a:endParaRPr sz="2400">
              <a:latin typeface="Arial"/>
              <a:cs typeface="Arial"/>
            </a:endParaRPr>
          </a:p>
          <a:p>
            <a:pPr marL="0" indent="0">
              <a:buFont typeface="Arial"/>
              <a:buNone/>
              <a:defRPr/>
            </a:pPr>
            <a:r>
              <a:rPr sz="2400" b="0" i="0" u="none">
                <a:solidFill>
                  <a:srgbClr val="000000"/>
                </a:solidFill>
                <a:latin typeface="Arial"/>
                <a:ea typeface="Arial"/>
                <a:cs typeface="Arial"/>
              </a:rPr>
              <a:t>	</a:t>
            </a:r>
            <a:r>
              <a:rPr sz="2400" b="0" i="0" u="none">
                <a:solidFill>
                  <a:srgbClr val="FF0000"/>
                </a:solidFill>
                <a:latin typeface="Arial"/>
                <a:ea typeface="Arial"/>
                <a:cs typeface="Arial"/>
              </a:rPr>
              <a:t>С 1 сентября 2025 года в Рязанской области уже действует пилотный проект с закупками образовательных учреждений.</a:t>
            </a:r>
            <a:r>
              <a:rPr sz="2400" b="0" i="0" u="none">
                <a:solidFill>
                  <a:srgbClr val="000000"/>
                </a:solidFill>
                <a:latin typeface="Arial"/>
                <a:ea typeface="Arial"/>
                <a:cs typeface="Arial"/>
              </a:rPr>
              <a:t> В нем участвуют свыше 50 учебных заведений, которые закупают канцтовары, мебель, учебное оборудование на маркетплейсе. Опыт использования цифровых платформ признали успешным. Механизм доработают и распространят его на большее число заказчиков.</a:t>
            </a:r>
            <a:endParaRPr sz="2400">
              <a:latin typeface="Arial"/>
              <a:cs typeface="Arial"/>
            </a:endParaRPr>
          </a:p>
          <a:p>
            <a:pPr marL="0" indent="0">
              <a:buFont typeface="Arial"/>
              <a:buNone/>
              <a:defRPr/>
            </a:pPr>
            <a:r>
              <a:rPr sz="2400" b="0" i="0" u="none">
                <a:solidFill>
                  <a:srgbClr val="000000"/>
                </a:solidFill>
                <a:latin typeface="Arial"/>
                <a:ea typeface="Arial"/>
                <a:cs typeface="Arial"/>
              </a:rPr>
              <a:t>	</a:t>
            </a:r>
            <a:r>
              <a:rPr sz="2400" b="0" i="0" u="none">
                <a:solidFill>
                  <a:srgbClr val="FF0000"/>
                </a:solidFill>
                <a:latin typeface="Arial"/>
                <a:ea typeface="Arial"/>
                <a:cs typeface="Arial"/>
              </a:rPr>
              <a:t>Поручение Президента от 01.11.2025</a:t>
            </a:r>
            <a:endParaRPr sz="2400">
              <a:solidFill>
                <a:srgbClr val="FF0000"/>
              </a:solidFill>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967364326" name="Заголовок 1"/>
          <p:cNvSpPr>
            <a:spLocks noGrp="1"/>
          </p:cNvSpPr>
          <p:nvPr>
            <p:ph type="title"/>
          </p:nvPr>
        </p:nvSpPr>
        <p:spPr bwMode="auto">
          <a:xfrm flipH="0" flipV="0">
            <a:off x="91246" y="94721"/>
            <a:ext cx="12017169" cy="82602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600" b="1" i="0" u="none" strike="noStrike" cap="none" spc="0">
                <a:solidFill>
                  <a:srgbClr val="000000"/>
                </a:solidFill>
                <a:latin typeface="Arial"/>
                <a:ea typeface="Arial"/>
                <a:cs typeface="Arial"/>
              </a:rPr>
            </a:br>
            <a:r>
              <a:rPr lang="ru-RU" sz="2600" b="1" i="0" u="none" strike="noStrike" cap="none" spc="0">
                <a:solidFill>
                  <a:srgbClr val="000000"/>
                </a:solidFill>
                <a:latin typeface="Arial"/>
                <a:ea typeface="Arial"/>
                <a:cs typeface="Arial"/>
              </a:rPr>
              <a:t>Начинают эксперимент с закупками на маркетплейсах</a:t>
            </a:r>
            <a:endParaRPr sz="2600">
              <a:latin typeface="Arial"/>
              <a:cs typeface="Arial"/>
            </a:endParaRPr>
          </a:p>
          <a:p>
            <a:pPr>
              <a:defRPr/>
            </a:pPr>
            <a:endParaRPr/>
          </a:p>
        </p:txBody>
      </p:sp>
      <p:sp>
        <p:nvSpPr>
          <p:cNvPr id="572577223" name="Объект 2"/>
          <p:cNvSpPr>
            <a:spLocks noGrp="1"/>
          </p:cNvSpPr>
          <p:nvPr>
            <p:ph idx="1"/>
          </p:nvPr>
        </p:nvSpPr>
        <p:spPr bwMode="auto">
          <a:xfrm flipH="0" flipV="0">
            <a:off x="91246" y="920749"/>
            <a:ext cx="12017169" cy="5789083"/>
          </a:xfrm>
        </p:spPr>
        <p:txBody>
          <a:bodyPr/>
          <a:lstStyle/>
          <a:p>
            <a:pPr marL="0" indent="0">
              <a:buFont typeface="Arial"/>
              <a:buNone/>
              <a:defRPr/>
            </a:pPr>
            <a:r>
              <a:rPr sz="2400">
                <a:latin typeface="Arial"/>
                <a:ea typeface="Arial"/>
                <a:cs typeface="Arial"/>
              </a:rPr>
              <a:t>	</a:t>
            </a:r>
            <a:endParaRPr sz="2400" b="0" i="0" u="none">
              <a:solidFill>
                <a:srgbClr val="222222"/>
              </a:solidFill>
              <a:latin typeface="Arial"/>
              <a:ea typeface="Arial"/>
              <a:cs typeface="Arial"/>
            </a:endParaRPr>
          </a:p>
          <a:p>
            <a:pPr marL="0" indent="0">
              <a:buFont typeface="Arial"/>
              <a:buNone/>
              <a:defRPr/>
            </a:pPr>
            <a:endParaRPr sz="2400" b="0" i="0" u="none">
              <a:solidFill>
                <a:srgbClr val="222222"/>
              </a:solidFill>
              <a:latin typeface="Arial"/>
              <a:ea typeface="Arial"/>
              <a:cs typeface="Arial"/>
            </a:endParaRPr>
          </a:p>
          <a:p>
            <a:pPr marL="0" indent="0" algn="just">
              <a:buFont typeface="Arial"/>
              <a:buNone/>
              <a:defRPr/>
            </a:pPr>
            <a:r>
              <a:rPr sz="2400" b="0" i="0" u="none">
                <a:solidFill>
                  <a:srgbClr val="222222"/>
                </a:solidFill>
                <a:latin typeface="Arial"/>
                <a:ea typeface="Arial"/>
                <a:cs typeface="Arial"/>
              </a:rPr>
              <a:t>	В рамках эксперимента закупки </a:t>
            </a:r>
            <a:r>
              <a:rPr sz="2400" b="0" i="0" u="none">
                <a:solidFill>
                  <a:srgbClr val="FF0000"/>
                </a:solidFill>
                <a:latin typeface="Arial"/>
                <a:ea typeface="Arial"/>
                <a:cs typeface="Arial"/>
              </a:rPr>
              <a:t>смогут проводиться на цифровых площадках</a:t>
            </a:r>
            <a:r>
              <a:rPr sz="2400" b="0" i="0" u="none">
                <a:solidFill>
                  <a:srgbClr val="222222"/>
                </a:solidFill>
                <a:latin typeface="Arial"/>
                <a:ea typeface="Arial"/>
                <a:cs typeface="Arial"/>
              </a:rPr>
              <a:t>, обеспечивающих доставку товаров более чем в половине регионов страны. Реализацией проекта займется правительство РФ совместно с комиссией Госсовета по направлению</a:t>
            </a:r>
            <a:r>
              <a:rPr sz="2400" b="0" i="0" u="none">
                <a:solidFill>
                  <a:srgbClr val="222222"/>
                </a:solidFill>
                <a:latin typeface="Arial"/>
                <a:ea typeface="Arial"/>
                <a:cs typeface="Arial"/>
              </a:rPr>
              <a:t> </a:t>
            </a:r>
            <a:r>
              <a:rPr sz="2400" b="0" i="0" u="none">
                <a:solidFill>
                  <a:srgbClr val="222222"/>
                </a:solidFill>
                <a:latin typeface="Arial"/>
                <a:ea typeface="Arial"/>
                <a:cs typeface="Arial"/>
              </a:rPr>
              <a:t>«</a:t>
            </a:r>
            <a:r>
              <a:rPr sz="2400" b="0" i="0" u="none">
                <a:solidFill>
                  <a:srgbClr val="222222"/>
                </a:solidFill>
                <a:latin typeface="Arial"/>
                <a:ea typeface="Arial"/>
                <a:cs typeface="Arial"/>
              </a:rPr>
              <a:t>Эффективная и конкурентная экономика» при участии ВЭБ. РФ и других цифровых платформ. </a:t>
            </a:r>
            <a:endParaRPr sz="2400" b="0" i="0" u="none">
              <a:solidFill>
                <a:srgbClr val="222222"/>
              </a:solidFill>
              <a:latin typeface="Arial"/>
              <a:ea typeface="Arial"/>
              <a:cs typeface="Arial"/>
            </a:endParaRPr>
          </a:p>
          <a:p>
            <a:pPr marL="0" indent="0" algn="just">
              <a:buFont typeface="Arial"/>
              <a:buNone/>
              <a:defRPr/>
            </a:pPr>
            <a:r>
              <a:rPr sz="2400" b="0" i="0" u="none">
                <a:solidFill>
                  <a:srgbClr val="222222"/>
                </a:solidFill>
                <a:latin typeface="Arial"/>
                <a:ea typeface="Arial"/>
                <a:cs typeface="Arial"/>
              </a:rPr>
              <a:t>	</a:t>
            </a:r>
            <a:r>
              <a:rPr sz="2400" b="0" i="0" u="none">
                <a:solidFill>
                  <a:srgbClr val="FF0000"/>
                </a:solidFill>
                <a:latin typeface="Arial"/>
                <a:ea typeface="Arial"/>
                <a:cs typeface="Arial"/>
              </a:rPr>
              <a:t>Для реализации эксперимента президент поручил внести изменения в законодательство</a:t>
            </a:r>
            <a:r>
              <a:rPr sz="2400" b="0" i="0" u="none">
                <a:solidFill>
                  <a:srgbClr val="222222"/>
                </a:solidFill>
                <a:latin typeface="Arial"/>
                <a:ea typeface="Arial"/>
                <a:cs typeface="Arial"/>
              </a:rPr>
              <a:t>, включая Федеральный закон № 44-ФЗ</a:t>
            </a:r>
            <a:r>
              <a:rPr sz="2400" b="0" i="0" u="none">
                <a:solidFill>
                  <a:srgbClr val="222222"/>
                </a:solidFill>
                <a:latin typeface="Arial"/>
                <a:ea typeface="Arial"/>
                <a:cs typeface="Arial"/>
              </a:rPr>
              <a:t> </a:t>
            </a:r>
            <a:r>
              <a:rPr sz="2400" b="0" i="0" u="none">
                <a:solidFill>
                  <a:srgbClr val="222222"/>
                </a:solidFill>
                <a:latin typeface="Arial"/>
                <a:ea typeface="Arial"/>
                <a:cs typeface="Arial"/>
              </a:rPr>
              <a:t>«</a:t>
            </a:r>
            <a:r>
              <a:rPr sz="2400" b="0" i="0" u="none">
                <a:solidFill>
                  <a:srgbClr val="222222"/>
                </a:solidFill>
                <a:latin typeface="Arial"/>
                <a:ea typeface="Arial"/>
                <a:cs typeface="Arial"/>
              </a:rPr>
              <a:t>О контрактной системе в сфере закупок товаров, работ, услуг для обеспечения государственных и муниципальных нужд». </a:t>
            </a:r>
            <a:r>
              <a:rPr sz="2400" b="0" i="0" u="none">
                <a:solidFill>
                  <a:srgbClr val="FF0000"/>
                </a:solidFill>
                <a:latin typeface="Arial"/>
                <a:ea typeface="Arial"/>
                <a:cs typeface="Arial"/>
              </a:rPr>
              <a:t>Планируется, что новый режим начнет действовать с 1 января 2026 года.</a:t>
            </a:r>
            <a:endParaRPr sz="2400">
              <a:solidFill>
                <a:srgbClr val="FF0000"/>
              </a:solidFill>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4077707" name="Заголовок 1"/>
          <p:cNvSpPr>
            <a:spLocks noGrp="1"/>
          </p:cNvSpPr>
          <p:nvPr>
            <p:ph type="title"/>
          </p:nvPr>
        </p:nvSpPr>
        <p:spPr bwMode="auto">
          <a:xfrm flipH="0" flipV="0">
            <a:off x="133580" y="105304"/>
            <a:ext cx="11964252" cy="656694"/>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sz="1600" b="1" i="0" u="none">
                <a:solidFill>
                  <a:schemeClr val="tx1"/>
                </a:solidFill>
                <a:latin typeface="Arial"/>
                <a:ea typeface="Arial"/>
                <a:cs typeface="Arial"/>
              </a:rPr>
              <a:t>Павел Малков:</a:t>
            </a:r>
            <a:r>
              <a:rPr sz="1600" b="1" i="0" u="none">
                <a:solidFill>
                  <a:srgbClr val="FF0000"/>
                </a:solidFill>
                <a:latin typeface="Arial"/>
                <a:ea typeface="Arial"/>
                <a:cs typeface="Arial"/>
              </a:rPr>
              <a:t> «В пилотном проекте по малым госзакупкам через цифровые платформы уже более 50 школ и колледжей Рязанской области».</a:t>
            </a:r>
            <a:endParaRPr sz="1600">
              <a:solidFill>
                <a:srgbClr val="FF0000"/>
              </a:solidFill>
            </a:endParaRPr>
          </a:p>
        </p:txBody>
      </p:sp>
      <p:sp>
        <p:nvSpPr>
          <p:cNvPr id="1080741349" name="Объект 2"/>
          <p:cNvSpPr>
            <a:spLocks noGrp="1"/>
          </p:cNvSpPr>
          <p:nvPr>
            <p:ph idx="1"/>
          </p:nvPr>
        </p:nvSpPr>
        <p:spPr bwMode="auto">
          <a:xfrm flipH="0" flipV="0">
            <a:off x="1083" y="761999"/>
            <a:ext cx="12191999" cy="6085416"/>
          </a:xfrm>
        </p:spPr>
        <p:txBody>
          <a:bodyPr vertOverflow="overflow" horzOverflow="overflow" vert="horz" wrap="square" lIns="91440" tIns="45720" rIns="91440" bIns="45720" numCol="1" spcCol="0" rtlCol="0" fromWordArt="0" anchor="t" anchorCtr="0" forceAA="0" upright="0" compatLnSpc="0">
            <a:normAutofit fontScale="95000" lnSpcReduction="1000"/>
          </a:bodyPr>
          <a:lstStyle/>
          <a:p>
            <a:pPr marL="0" indent="0" algn="just">
              <a:buFont typeface="Arial"/>
              <a:buNone/>
              <a:defRPr/>
            </a:pPr>
            <a:r>
              <a:rPr sz="1800" b="0" i="0" u="none">
                <a:solidFill>
                  <a:srgbClr val="212529"/>
                </a:solidFill>
                <a:latin typeface="Arial"/>
                <a:ea typeface="Arial"/>
                <a:cs typeface="Arial"/>
              </a:rPr>
              <a:t>	Губернатор Павел Малков отметил, </a:t>
            </a:r>
            <a:r>
              <a:rPr sz="1800" b="0" i="0" u="none">
                <a:solidFill>
                  <a:srgbClr val="FF0000"/>
                </a:solidFill>
                <a:latin typeface="Arial"/>
                <a:ea typeface="Arial"/>
                <a:cs typeface="Arial"/>
              </a:rPr>
              <a:t>что цифровая платформенная экономика позволяет сократить расстояние между поставщиком и потребителем</a:t>
            </a:r>
            <a:r>
              <a:rPr sz="1800" b="0" i="0" u="none">
                <a:solidFill>
                  <a:srgbClr val="212529"/>
                </a:solidFill>
                <a:latin typeface="Arial"/>
                <a:ea typeface="Arial"/>
                <a:cs typeface="Arial"/>
              </a:rPr>
              <a:t>, государство должно использовать эти возможности. «Активно двигаемся в сторону платформенной экономики. Это новые возможности абсолютно для всех. Закупки для государственных нужд с использованием цифровых платформ – часть платформенной экономики. </a:t>
            </a:r>
            <a:endParaRPr sz="1800" b="0" i="0" u="none">
              <a:solidFill>
                <a:srgbClr val="212529"/>
              </a:solidFill>
              <a:latin typeface="Arial"/>
              <a:ea typeface="Arial"/>
              <a:cs typeface="Arial"/>
            </a:endParaRPr>
          </a:p>
          <a:p>
            <a:pPr marL="0" indent="0" algn="just">
              <a:buFont typeface="Arial"/>
              <a:buNone/>
              <a:defRPr/>
            </a:pPr>
            <a:r>
              <a:rPr sz="1800" b="0" i="0" u="none">
                <a:solidFill>
                  <a:srgbClr val="212529"/>
                </a:solidFill>
                <a:latin typeface="Arial"/>
                <a:ea typeface="Arial"/>
                <a:cs typeface="Arial"/>
              </a:rPr>
              <a:t>	«С 1 сентября мы запустили пилотный проект по малым госзакупкам для учреждений образования. В нем уже более 50 школ и колледжей, – сказал Павел Малков». </a:t>
            </a:r>
            <a:endParaRPr sz="1800" b="0" i="0" u="none">
              <a:solidFill>
                <a:srgbClr val="212529"/>
              </a:solidFill>
              <a:latin typeface="Arial"/>
              <a:ea typeface="Arial"/>
              <a:cs typeface="Arial"/>
            </a:endParaRPr>
          </a:p>
          <a:p>
            <a:pPr marL="0" indent="0" algn="just">
              <a:buFont typeface="Arial"/>
              <a:buNone/>
              <a:defRPr/>
            </a:pPr>
            <a:r>
              <a:rPr sz="1800" b="0" i="0" u="none">
                <a:solidFill>
                  <a:srgbClr val="212529"/>
                </a:solidFill>
                <a:latin typeface="Arial"/>
                <a:ea typeface="Arial"/>
                <a:cs typeface="Arial"/>
              </a:rPr>
              <a:t>	«– Нужно доработать этот механизм для того, чтобы на платформе можно было комфортно купить все необходимое для государства, не только для системы образования. Определенный набор инструментов есть, но его недостаточно. Нужна специализированная площадка для органов власти. Нужны решения по техническим вопросам: подписание госконтрактов и обоснование их цен, реализация национального режима, специальные аналитика, отчетность и так далее. Огромный бюрократический аппарат, который работает на госзакупках, будет не нужен благодаря помощи цифровых платформ. Этот процесс уже идет. Есть отдельное поручение Президента об экспериментальном режиме госзакупок. Необходимо доработать нормативно-правовую базу и попробовать новые решения. На площадке комиссии Госсовета РФ по направлению «Эффективная и конкурентная экономика» активно занимаемся проработкой рекомендаций. Регионы в этом очень заинтересованы».</a:t>
            </a:r>
            <a:endParaRPr sz="1800">
              <a:latin typeface="Arial"/>
              <a:cs typeface="Arial"/>
            </a:endParaRPr>
          </a:p>
          <a:p>
            <a:pPr algn="just">
              <a:defRPr/>
            </a:pPr>
            <a:endParaRPr sz="1800">
              <a:latin typeface="Arial"/>
              <a:cs typeface="Arial"/>
            </a:endParaRPr>
          </a:p>
          <a:p>
            <a:pPr marL="0" indent="0" algn="just">
              <a:buFont typeface="Arial"/>
              <a:buNone/>
              <a:defRPr/>
            </a:pPr>
            <a:r>
              <a:rPr sz="1800">
                <a:latin typeface="Arial"/>
                <a:ea typeface="Arial"/>
                <a:cs typeface="Arial"/>
              </a:rPr>
              <a:t>	</a:t>
            </a:r>
            <a:r>
              <a:rPr sz="1800" b="0" i="0" u="none">
                <a:solidFill>
                  <a:srgbClr val="212529"/>
                </a:solidFill>
                <a:latin typeface="Arial"/>
                <a:ea typeface="Arial"/>
                <a:cs typeface="Arial"/>
              </a:rPr>
              <a:t>Губернатор напомнил о том, что Рязанская область в настоящее время реализует пилотный проект в этом направлении. </a:t>
            </a:r>
            <a:r>
              <a:rPr sz="1800" b="0" i="0" u="none">
                <a:solidFill>
                  <a:srgbClr val="FF0000"/>
                </a:solidFill>
                <a:latin typeface="Arial"/>
                <a:ea typeface="Arial"/>
                <a:cs typeface="Arial"/>
              </a:rPr>
              <a:t>С 1 сентября</a:t>
            </a:r>
            <a:r>
              <a:rPr sz="1800" b="0" i="0" u="none">
                <a:solidFill>
                  <a:srgbClr val="212529"/>
                </a:solidFill>
                <a:latin typeface="Arial"/>
                <a:ea typeface="Arial"/>
                <a:cs typeface="Arial"/>
              </a:rPr>
              <a:t> работает экспериментальный режим по «малым закупкам» через маркетплейсы в сфере образования. </a:t>
            </a:r>
            <a:r>
              <a:rPr sz="1800" b="0" i="0" u="none">
                <a:solidFill>
                  <a:srgbClr val="FF0000"/>
                </a:solidFill>
                <a:latin typeface="Arial"/>
                <a:ea typeface="Arial"/>
                <a:cs typeface="Arial"/>
              </a:rPr>
              <a:t>Проведен ряд тестовых закупок канцтоваров, мебели, учебного оборудования</a:t>
            </a:r>
            <a:r>
              <a:rPr sz="1800" b="0" i="0" u="none">
                <a:solidFill>
                  <a:srgbClr val="212529"/>
                </a:solidFill>
                <a:latin typeface="Arial"/>
                <a:ea typeface="Arial"/>
                <a:cs typeface="Arial"/>
              </a:rPr>
              <a:t>. </a:t>
            </a:r>
            <a:endParaRPr sz="1800" b="0" i="0" u="none">
              <a:solidFill>
                <a:srgbClr val="212529"/>
              </a:solidFill>
              <a:latin typeface="Arial"/>
              <a:ea typeface="Arial"/>
              <a:cs typeface="Arial"/>
            </a:endParaRPr>
          </a:p>
          <a:p>
            <a:pPr marL="0" indent="0" algn="just">
              <a:buFont typeface="Arial"/>
              <a:buNone/>
              <a:defRPr/>
            </a:pPr>
            <a:r>
              <a:rPr sz="1800" b="0" i="0" u="none">
                <a:solidFill>
                  <a:srgbClr val="212529"/>
                </a:solidFill>
                <a:latin typeface="Arial"/>
                <a:ea typeface="Arial"/>
                <a:cs typeface="Arial"/>
              </a:rPr>
              <a:t>	Павел Малков подчеркнул, что серьезных недостатков в таком способе закупок не выявлено, а вот преимуществ много, в их числе скорость, удобство, снижение издержек и экономия бюджетных средств. Весь процесс от закупки до поставки занимает от 3 до 6 дней. </a:t>
            </a:r>
            <a:r>
              <a:rPr sz="1800" b="0" i="0" u="none">
                <a:solidFill>
                  <a:srgbClr val="FF0000"/>
                </a:solidFill>
                <a:latin typeface="Arial"/>
                <a:ea typeface="Arial"/>
                <a:cs typeface="Arial"/>
              </a:rPr>
              <a:t>Важное преимущество – дополнительный контроль качества со стороны платформы.</a:t>
            </a:r>
            <a:endParaRPr sz="1800" b="0" i="0" u="none">
              <a:solidFill>
                <a:srgbClr val="FF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3086407" name="Заголовок 1"/>
          <p:cNvSpPr>
            <a:spLocks noGrp="1"/>
          </p:cNvSpPr>
          <p:nvPr>
            <p:ph type="title"/>
          </p:nvPr>
        </p:nvSpPr>
        <p:spPr bwMode="auto">
          <a:xfrm flipH="0" flipV="0">
            <a:off x="91246" y="73554"/>
            <a:ext cx="11996002" cy="73077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r>
              <a:rPr sz="2700" b="1" i="0" u="none">
                <a:solidFill>
                  <a:srgbClr val="000000"/>
                </a:solidFill>
                <a:latin typeface="Arial"/>
                <a:ea typeface="Arial"/>
                <a:cs typeface="Arial"/>
              </a:rPr>
              <a:t>Единый каталог товаров для закупок у единственного поставщика: Правительство утвердило эксперимент до 31 марта 2026 года</a:t>
            </a:r>
            <a:endParaRPr/>
          </a:p>
        </p:txBody>
      </p:sp>
      <p:sp>
        <p:nvSpPr>
          <p:cNvPr id="607194042" name="Объект 2"/>
          <p:cNvSpPr>
            <a:spLocks noGrp="1"/>
          </p:cNvSpPr>
          <p:nvPr>
            <p:ph idx="1"/>
          </p:nvPr>
        </p:nvSpPr>
        <p:spPr bwMode="auto">
          <a:xfrm flipH="0" flipV="0">
            <a:off x="91246" y="804333"/>
            <a:ext cx="11996002" cy="5958416"/>
          </a:xfrm>
        </p:spPr>
        <p:txBody>
          <a:bodyPr/>
          <a:lstStyle/>
          <a:p>
            <a:pPr marL="0" indent="0" algn="just">
              <a:buFont typeface="Arial"/>
              <a:buNone/>
              <a:defRPr/>
            </a:pPr>
            <a:r>
              <a:rPr sz="2800" b="0" i="0" u="none">
                <a:solidFill>
                  <a:srgbClr val="000000"/>
                </a:solidFill>
                <a:latin typeface="Arial"/>
                <a:ea typeface="Arial"/>
                <a:cs typeface="Arial"/>
              </a:rPr>
              <a:t>	</a:t>
            </a:r>
            <a:r>
              <a:rPr sz="2800" b="0" i="0" u="none">
                <a:solidFill>
                  <a:srgbClr val="FF0000"/>
                </a:solidFill>
                <a:latin typeface="Arial"/>
                <a:ea typeface="Arial"/>
                <a:cs typeface="Arial"/>
              </a:rPr>
              <a:t>С 1 октября 2025 года в России</a:t>
            </a:r>
            <a:r>
              <a:rPr sz="2800" b="0" i="0" u="none">
                <a:solidFill>
                  <a:srgbClr val="000000"/>
                </a:solidFill>
                <a:latin typeface="Arial"/>
                <a:ea typeface="Arial"/>
                <a:cs typeface="Arial"/>
              </a:rPr>
              <a:t> начался важный эксперимент, который может кардинально изменить подход к осуществлению малых закупок у единственного поставщика. </a:t>
            </a:r>
            <a:r>
              <a:rPr sz="2800" b="0" i="0" u="none">
                <a:solidFill>
                  <a:srgbClr val="FF0000"/>
                </a:solidFill>
                <a:latin typeface="Arial"/>
                <a:ea typeface="Arial"/>
                <a:cs typeface="Arial"/>
              </a:rPr>
              <a:t>Правительство РФ своим распоряжением от 29.09.2025 № 2710-р инициировало пилотный проект по созданию и ведению единого каталога</a:t>
            </a:r>
            <a:r>
              <a:rPr sz="2800" b="0" i="0" u="none">
                <a:solidFill>
                  <a:srgbClr val="000000"/>
                </a:solidFill>
                <a:latin typeface="Arial"/>
                <a:ea typeface="Arial"/>
                <a:cs typeface="Arial"/>
              </a:rPr>
              <a:t>, содержащего описания товаров конкретных товарных знаков, марок и моделей. </a:t>
            </a:r>
            <a:endParaRPr sz="2800" b="0" i="0" u="none">
              <a:solidFill>
                <a:srgbClr val="000000"/>
              </a:solidFill>
              <a:latin typeface="Arial"/>
              <a:ea typeface="Arial"/>
              <a:cs typeface="Arial"/>
            </a:endParaRPr>
          </a:p>
          <a:p>
            <a:pPr marL="0" indent="0" algn="just">
              <a:buFont typeface="Arial"/>
              <a:buNone/>
              <a:defRPr/>
            </a:pPr>
            <a:endParaRPr sz="2800"/>
          </a:p>
          <a:p>
            <a:pPr marL="0" indent="0" algn="just">
              <a:buFont typeface="Arial"/>
              <a:buNone/>
              <a:defRPr/>
            </a:pPr>
            <a:r>
              <a:rPr sz="2800" b="0" i="0" u="none">
                <a:solidFill>
                  <a:srgbClr val="000000"/>
                </a:solidFill>
                <a:latin typeface="Arial"/>
                <a:ea typeface="Arial"/>
                <a:cs typeface="Arial"/>
              </a:rPr>
              <a:t>	</a:t>
            </a:r>
            <a:r>
              <a:rPr sz="2800" b="0" i="0" u="none">
                <a:solidFill>
                  <a:srgbClr val="FF0000"/>
                </a:solidFill>
                <a:latin typeface="Arial"/>
                <a:ea typeface="Arial"/>
                <a:cs typeface="Arial"/>
              </a:rPr>
              <a:t>Этот проект направлен на систематизацию и упрощение закупочных процедур</a:t>
            </a:r>
            <a:r>
              <a:rPr sz="2800" b="0" i="0" u="none">
                <a:solidFill>
                  <a:srgbClr val="000000"/>
                </a:solidFill>
                <a:latin typeface="Arial"/>
                <a:ea typeface="Arial"/>
                <a:cs typeface="Arial"/>
              </a:rPr>
              <a:t>, осуществляемых в соответствии с пунктами 4 и 5 части 1 статьи 93 Закона № 44-ФЗ. </a:t>
            </a:r>
            <a:endParaRPr sz="2800" b="0" i="0" u="none">
              <a:solidFill>
                <a:srgbClr val="000000"/>
              </a:solidFill>
              <a:latin typeface="Arial"/>
              <a:ea typeface="Arial"/>
              <a:cs typeface="Arial"/>
            </a:endParaRPr>
          </a:p>
          <a:p>
            <a:pPr marL="0" indent="0" algn="just">
              <a:buFont typeface="Arial"/>
              <a:buNone/>
              <a:defRPr/>
            </a:pPr>
            <a:r>
              <a:rPr sz="2800" b="0" i="0" u="none">
                <a:solidFill>
                  <a:srgbClr val="000000"/>
                </a:solidFill>
                <a:latin typeface="Arial"/>
                <a:ea typeface="Arial"/>
                <a:cs typeface="Arial"/>
              </a:rPr>
              <a:t>	</a:t>
            </a:r>
            <a:r>
              <a:rPr sz="2800" b="0" i="0" u="none">
                <a:solidFill>
                  <a:srgbClr val="FF0000"/>
                </a:solidFill>
                <a:latin typeface="Arial"/>
                <a:ea typeface="Arial"/>
                <a:cs typeface="Arial"/>
              </a:rPr>
              <a:t>Эксперимент продлится до 31 марта 2026 года, и его результаты могут лечь в основу постоянной работы системы госзаказа.</a:t>
            </a:r>
            <a:endParaRPr sz="2800" b="0" i="0" u="none">
              <a:solidFill>
                <a:srgbClr val="FF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77698903" name="Заголовок 1"/>
          <p:cNvSpPr>
            <a:spLocks noGrp="1"/>
          </p:cNvSpPr>
          <p:nvPr>
            <p:ph type="title"/>
          </p:nvPr>
        </p:nvSpPr>
        <p:spPr bwMode="auto">
          <a:xfrm flipH="0" flipV="0">
            <a:off x="70080" y="52387"/>
            <a:ext cx="12059502" cy="762528"/>
          </a:xfrm>
        </p:spPr>
        <p:txBody>
          <a:bodyPr/>
          <a:lstStyle/>
          <a:p>
            <a:pPr algn="ctr">
              <a:defRPr/>
            </a:pPr>
            <a:r>
              <a:rPr sz="2200" b="1" i="0" u="none">
                <a:solidFill>
                  <a:srgbClr val="000000"/>
                </a:solidFill>
                <a:latin typeface="Arial"/>
                <a:ea typeface="Arial"/>
                <a:cs typeface="Arial"/>
              </a:rPr>
              <a:t>Правовая основа и цели эксперимента</a:t>
            </a:r>
            <a:endParaRPr sz="2200"/>
          </a:p>
        </p:txBody>
      </p:sp>
      <p:sp>
        <p:nvSpPr>
          <p:cNvPr id="1234178853" name="Объект 2"/>
          <p:cNvSpPr>
            <a:spLocks noGrp="1"/>
          </p:cNvSpPr>
          <p:nvPr>
            <p:ph idx="1"/>
          </p:nvPr>
        </p:nvSpPr>
        <p:spPr bwMode="auto">
          <a:xfrm flipH="0" flipV="0">
            <a:off x="70080" y="814916"/>
            <a:ext cx="12059502" cy="5968999"/>
          </a:xfrm>
        </p:spPr>
        <p:txBody>
          <a:bodyPr vertOverflow="overflow" horzOverflow="overflow" vert="horz" wrap="square" lIns="91440" tIns="45720" rIns="91440" bIns="45720" numCol="1" spcCol="0" rtlCol="0" fromWordArt="0" anchor="t" anchorCtr="0" forceAA="0" upright="0" compatLnSpc="0">
            <a:normAutofit fontScale="95000" lnSpcReduction="1000"/>
          </a:bodyPr>
          <a:lstStyle/>
          <a:p>
            <a:pPr marL="0" indent="0">
              <a:buFont typeface="Arial"/>
              <a:buNone/>
              <a:defRPr/>
            </a:pPr>
            <a:r>
              <a:rPr sz="1500" b="0" i="0" u="none">
                <a:solidFill>
                  <a:srgbClr val="000000"/>
                </a:solidFill>
                <a:latin typeface="Arial"/>
                <a:ea typeface="Arial"/>
                <a:cs typeface="Arial"/>
              </a:rPr>
              <a:t>	</a:t>
            </a:r>
            <a:r>
              <a:rPr sz="2600" b="0" i="0" u="none">
                <a:solidFill>
                  <a:srgbClr val="FF0000"/>
                </a:solidFill>
                <a:latin typeface="Arial"/>
                <a:ea typeface="Arial"/>
                <a:cs typeface="Arial"/>
              </a:rPr>
              <a:t>Основным документом</a:t>
            </a:r>
            <a:r>
              <a:rPr sz="2600" b="0" i="0" u="none">
                <a:solidFill>
                  <a:srgbClr val="000000"/>
                </a:solidFill>
                <a:latin typeface="Arial"/>
                <a:ea typeface="Arial"/>
                <a:cs typeface="Arial"/>
              </a:rPr>
              <a:t>, регулирующим проведение эксперимента, является</a:t>
            </a:r>
            <a:r>
              <a:rPr sz="2600" b="0" i="0" u="none">
                <a:solidFill>
                  <a:srgbClr val="000000"/>
                </a:solidFill>
                <a:latin typeface="Arial"/>
                <a:ea typeface="Arial"/>
                <a:cs typeface="Arial"/>
              </a:rPr>
              <a:t> </a:t>
            </a:r>
            <a:r>
              <a:rPr sz="2600" b="0" i="0" u="none">
                <a:solidFill>
                  <a:srgbClr val="000000"/>
                </a:solidFill>
                <a:latin typeface="Arial"/>
                <a:ea typeface="Arial"/>
                <a:cs typeface="Arial"/>
              </a:rPr>
              <a:t>Распоряжение Правительства РФ от 29 сентября 2025 года № 2710-р</a:t>
            </a:r>
            <a:r>
              <a:rPr sz="2600" b="0" i="0" u="none">
                <a:solidFill>
                  <a:srgbClr val="000000"/>
                </a:solidFill>
                <a:latin typeface="Arial"/>
                <a:ea typeface="Arial"/>
                <a:cs typeface="Arial"/>
              </a:rPr>
              <a:t> </a:t>
            </a:r>
            <a:r>
              <a:rPr sz="2600" b="0" i="0" u="none">
                <a:solidFill>
                  <a:srgbClr val="000000"/>
                </a:solidFill>
                <a:latin typeface="Arial"/>
                <a:ea typeface="Arial"/>
                <a:cs typeface="Arial"/>
              </a:rPr>
              <a:t>. Данное распоряжение официально опубликовано и вступает в силу с 1 октября 2025 года.</a:t>
            </a:r>
            <a:endParaRPr sz="2600"/>
          </a:p>
          <a:p>
            <a:pPr marL="0" indent="0">
              <a:buFont typeface="Arial"/>
              <a:buNone/>
              <a:defRPr/>
            </a:pPr>
            <a:r>
              <a:rPr sz="2600" b="1" i="0" u="none">
                <a:solidFill>
                  <a:srgbClr val="000000"/>
                </a:solidFill>
                <a:latin typeface="Arial"/>
                <a:ea typeface="Arial"/>
                <a:cs typeface="Arial"/>
              </a:rPr>
              <a:t>	</a:t>
            </a:r>
            <a:r>
              <a:rPr sz="2600" b="1" i="0" u="none">
                <a:solidFill>
                  <a:srgbClr val="FF0000"/>
                </a:solidFill>
                <a:latin typeface="Arial"/>
                <a:ea typeface="Arial"/>
                <a:cs typeface="Arial"/>
              </a:rPr>
              <a:t>Ключевые цели эксперимента:</a:t>
            </a:r>
            <a:endParaRPr sz="2600">
              <a:solidFill>
                <a:srgbClr val="FF0000"/>
              </a:solidFill>
            </a:endParaRPr>
          </a:p>
          <a:p>
            <a:pPr>
              <a:defRPr/>
            </a:pPr>
            <a:r>
              <a:rPr sz="2600" b="0" i="0" u="none">
                <a:solidFill>
                  <a:srgbClr val="000000"/>
                </a:solidFill>
                <a:latin typeface="Arial"/>
                <a:ea typeface="Arial"/>
                <a:cs typeface="Arial"/>
              </a:rPr>
              <a:t>Реализация Концепции совершенствования закупок товаров, работ, услуг для обеспечения государственных и муниципальных нужд малого объема .</a:t>
            </a:r>
            <a:endParaRPr sz="2600"/>
          </a:p>
          <a:p>
            <a:pPr>
              <a:defRPr/>
            </a:pPr>
            <a:r>
              <a:rPr sz="2600" b="0" i="0" u="none">
                <a:solidFill>
                  <a:srgbClr val="000000"/>
                </a:solidFill>
                <a:latin typeface="Arial"/>
                <a:ea typeface="Arial"/>
                <a:cs typeface="Arial"/>
              </a:rPr>
              <a:t>Подготовка согласованной модели формирования, ведения и использования единого каталога конкретных товаров .</a:t>
            </a:r>
            <a:endParaRPr sz="2600"/>
          </a:p>
          <a:p>
            <a:pPr>
              <a:defRPr/>
            </a:pPr>
            <a:r>
              <a:rPr sz="2600" b="0" i="0" u="none">
                <a:solidFill>
                  <a:srgbClr val="000000"/>
                </a:solidFill>
                <a:latin typeface="Arial"/>
                <a:ea typeface="Arial"/>
                <a:cs typeface="Arial"/>
              </a:rPr>
              <a:t>Отработка механизмов сбора и обработки информации, подлежащей включению в единый каталог .</a:t>
            </a:r>
            <a:endParaRPr sz="2600"/>
          </a:p>
          <a:p>
            <a:pPr marL="0" indent="0">
              <a:buFont typeface="Arial"/>
              <a:buNone/>
              <a:defRPr/>
            </a:pPr>
            <a:r>
              <a:rPr sz="2600" b="0" i="0" u="none">
                <a:solidFill>
                  <a:srgbClr val="000000"/>
                </a:solidFill>
                <a:latin typeface="Arial"/>
                <a:ea typeface="Arial"/>
                <a:cs typeface="Arial"/>
              </a:rPr>
              <a:t>	</a:t>
            </a:r>
            <a:r>
              <a:rPr sz="2600" b="0" i="0" u="none">
                <a:solidFill>
                  <a:srgbClr val="FF0000"/>
                </a:solidFill>
                <a:latin typeface="Arial"/>
                <a:ea typeface="Arial"/>
                <a:cs typeface="Arial"/>
              </a:rPr>
              <a:t>Эксперимент призван решить проблему фрагментации существующих систем,</a:t>
            </a:r>
            <a:r>
              <a:rPr sz="2600" b="0" i="0" u="none">
                <a:solidFill>
                  <a:srgbClr val="000000"/>
                </a:solidFill>
                <a:latin typeface="Arial"/>
                <a:ea typeface="Arial"/>
                <a:cs typeface="Arial"/>
              </a:rPr>
              <a:t> когда различные информационные ресурсы работают по своим правилам, что усложняет процесс закупок для малого бизнеса и госзаказчиков .</a:t>
            </a:r>
            <a:endParaRPr sz="2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333922662" name="Заголовок 1"/>
          <p:cNvSpPr>
            <a:spLocks noGrp="1"/>
          </p:cNvSpPr>
          <p:nvPr>
            <p:ph type="title"/>
          </p:nvPr>
        </p:nvSpPr>
        <p:spPr bwMode="auto">
          <a:xfrm flipH="0" flipV="0">
            <a:off x="181206" y="182033"/>
            <a:ext cx="11858689" cy="6511924"/>
          </a:xfrm>
        </p:spPr>
        <p:txBody>
          <a:bodyPr/>
          <a:lstStyle/>
          <a:p>
            <a:pPr algn="ctr">
              <a:defRPr/>
            </a:pPr>
            <a:r>
              <a:rPr sz="2800" b="0" i="0" u="none">
                <a:solidFill>
                  <a:srgbClr val="FF0000"/>
                </a:solidFill>
                <a:latin typeface="Arial"/>
                <a:ea typeface="Arial"/>
                <a:cs typeface="Arial"/>
              </a:rPr>
              <a:t>С 2026 года в сферу закупок, как государственных, так и коммерческих вступают в силу ряд важных изменений</a:t>
            </a:r>
            <a:r>
              <a:rPr sz="2800" b="0" i="0" u="none">
                <a:solidFill>
                  <a:srgbClr val="162040"/>
                </a:solidFill>
                <a:latin typeface="Arial"/>
                <a:ea typeface="Arial"/>
                <a:cs typeface="Arial"/>
              </a:rPr>
              <a:t>. Они касаются процедуры размещения закупок, требований к участникам, порядка заключения и исполнения контрактов, регулирования демпинга и ведения реестра. Эти инициативы направлены на дальнейшую цифровизацию и упрощение закупочной деятельности, а также повышение ее прозрачности и эффективности.</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944069070" name="Заголовок 1"/>
          <p:cNvSpPr>
            <a:spLocks noGrp="1"/>
          </p:cNvSpPr>
          <p:nvPr>
            <p:ph type="title"/>
          </p:nvPr>
        </p:nvSpPr>
        <p:spPr bwMode="auto">
          <a:xfrm flipH="0" flipV="0">
            <a:off x="101830" y="73554"/>
            <a:ext cx="11996002" cy="656694"/>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sz="2800" b="1" i="0" u="none">
                <a:solidFill>
                  <a:srgbClr val="000000"/>
                </a:solidFill>
                <a:latin typeface="Arial"/>
                <a:ea typeface="Arial"/>
                <a:cs typeface="Arial"/>
              </a:rPr>
              <a:t>Что представляет собой единый каталог?</a:t>
            </a:r>
            <a:endParaRPr sz="2800"/>
          </a:p>
        </p:txBody>
      </p:sp>
      <p:sp>
        <p:nvSpPr>
          <p:cNvPr id="795592138" name="Объект 2"/>
          <p:cNvSpPr>
            <a:spLocks noGrp="1"/>
          </p:cNvSpPr>
          <p:nvPr>
            <p:ph idx="1"/>
          </p:nvPr>
        </p:nvSpPr>
        <p:spPr bwMode="auto">
          <a:xfrm flipH="0" flipV="0">
            <a:off x="101830" y="730249"/>
            <a:ext cx="11996002" cy="604308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buFont typeface="Arial"/>
              <a:buNone/>
              <a:defRPr/>
            </a:pPr>
            <a:r>
              <a:rPr sz="1500" b="0" i="0" u="none">
                <a:solidFill>
                  <a:srgbClr val="000000"/>
                </a:solidFill>
                <a:latin typeface="Arial"/>
                <a:ea typeface="Arial"/>
                <a:cs typeface="Arial"/>
              </a:rPr>
              <a:t>	</a:t>
            </a:r>
            <a:r>
              <a:rPr sz="2800" b="0" i="0" u="none">
                <a:solidFill>
                  <a:srgbClr val="FF0000"/>
                </a:solidFill>
                <a:latin typeface="Arial"/>
                <a:ea typeface="Arial"/>
                <a:cs typeface="Arial"/>
              </a:rPr>
              <a:t>Единый каталог конкретных товаров</a:t>
            </a:r>
            <a:r>
              <a:rPr sz="2800" b="0" i="0" u="none">
                <a:solidFill>
                  <a:srgbClr val="000000"/>
                </a:solidFill>
                <a:latin typeface="Arial"/>
                <a:ea typeface="Arial"/>
                <a:cs typeface="Arial"/>
              </a:rPr>
              <a:t> – это система, которая будет содержать детализированные описания введенных в гражданский оборот товаров с привязкой к конкретному товарному знаку, марке и модели . В отличие от существующего Каталога товаров, работ, услуг (КТРУ), новый каталог будет оперировать более конкретными товарными позициями, что исключит двусмысленность при формировании заказа.</a:t>
            </a:r>
            <a:endParaRPr sz="2800"/>
          </a:p>
          <a:p>
            <a:pPr marL="0" indent="0">
              <a:buFont typeface="Arial"/>
              <a:buNone/>
              <a:defRPr/>
            </a:pPr>
            <a:r>
              <a:rPr sz="2800" b="1" i="0" u="none">
                <a:solidFill>
                  <a:srgbClr val="000000"/>
                </a:solidFill>
                <a:latin typeface="Arial"/>
                <a:ea typeface="Arial"/>
                <a:cs typeface="Arial"/>
              </a:rPr>
              <a:t>	</a:t>
            </a:r>
            <a:r>
              <a:rPr sz="2800" b="1" i="0" u="none">
                <a:solidFill>
                  <a:srgbClr val="FF0000"/>
                </a:solidFill>
                <a:latin typeface="Arial"/>
                <a:ea typeface="Arial"/>
                <a:cs typeface="Arial"/>
              </a:rPr>
              <a:t>Техническая основа и интеграция:</a:t>
            </a:r>
            <a:endParaRPr sz="2800">
              <a:solidFill>
                <a:srgbClr val="FF0000"/>
              </a:solidFill>
            </a:endParaRPr>
          </a:p>
          <a:p>
            <a:pPr>
              <a:defRPr/>
            </a:pPr>
            <a:r>
              <a:rPr sz="2800" b="0" i="0" u="none">
                <a:solidFill>
                  <a:srgbClr val="000000"/>
                </a:solidFill>
                <a:latin typeface="Arial"/>
                <a:ea typeface="Arial"/>
                <a:cs typeface="Arial"/>
              </a:rPr>
              <a:t>Ведение каталога будет осуществляться</a:t>
            </a:r>
            <a:r>
              <a:rPr sz="2800" b="0" i="0" u="none">
                <a:solidFill>
                  <a:srgbClr val="000000"/>
                </a:solidFill>
                <a:latin typeface="Arial"/>
                <a:ea typeface="Arial"/>
                <a:cs typeface="Arial"/>
              </a:rPr>
              <a:t> </a:t>
            </a:r>
            <a:r>
              <a:rPr sz="2800" b="0" i="0" u="none">
                <a:solidFill>
                  <a:srgbClr val="000000"/>
                </a:solidFill>
                <a:latin typeface="Arial"/>
                <a:ea typeface="Arial"/>
                <a:cs typeface="Arial"/>
              </a:rPr>
              <a:t>на базе портала народных художественных промыслов</a:t>
            </a:r>
            <a:r>
              <a:rPr sz="2800" b="0" i="0" u="none">
                <a:solidFill>
                  <a:srgbClr val="000000"/>
                </a:solidFill>
                <a:latin typeface="Arial"/>
                <a:ea typeface="Arial"/>
                <a:cs typeface="Arial"/>
              </a:rPr>
              <a:t> </a:t>
            </a:r>
            <a:r>
              <a:rPr sz="2800" b="0" i="0" u="none">
                <a:solidFill>
                  <a:srgbClr val="000000"/>
                </a:solidFill>
                <a:latin typeface="Arial"/>
                <a:ea typeface="Arial"/>
                <a:cs typeface="Arial"/>
              </a:rPr>
              <a:t>.</a:t>
            </a:r>
            <a:endParaRPr sz="2800"/>
          </a:p>
          <a:p>
            <a:pPr>
              <a:defRPr/>
            </a:pPr>
            <a:r>
              <a:rPr sz="2800" b="0" i="0" u="none">
                <a:solidFill>
                  <a:srgbClr val="000000"/>
                </a:solidFill>
                <a:latin typeface="Arial"/>
                <a:ea typeface="Arial"/>
                <a:cs typeface="Arial"/>
              </a:rPr>
              <a:t>Система должна быть интегрирована с ключевыми государственными информационными системами:</a:t>
            </a:r>
            <a:r>
              <a:rPr sz="2800" b="0" i="0" u="none">
                <a:solidFill>
                  <a:srgbClr val="000000"/>
                </a:solidFill>
                <a:latin typeface="Arial"/>
                <a:ea typeface="Arial"/>
                <a:cs typeface="Arial"/>
              </a:rPr>
              <a:t> </a:t>
            </a:r>
            <a:r>
              <a:rPr sz="2800" b="0" i="0" u="none">
                <a:solidFill>
                  <a:srgbClr val="000000"/>
                </a:solidFill>
                <a:latin typeface="Arial"/>
                <a:ea typeface="Arial"/>
                <a:cs typeface="Arial"/>
              </a:rPr>
              <a:t>Государственной информационной системой промышленности (ГИСП), Единой информационной системой в сфере закупок (ЕИС) и Единым агрегатором торговли (ЕАТ)</a:t>
            </a:r>
            <a:r>
              <a:rPr sz="2800" b="0" i="0" u="none">
                <a:solidFill>
                  <a:srgbClr val="000000"/>
                </a:solidFill>
                <a:latin typeface="Arial"/>
                <a:ea typeface="Arial"/>
                <a:cs typeface="Arial"/>
              </a:rPr>
              <a:t> </a:t>
            </a:r>
            <a:r>
              <a:rPr sz="2800" b="0" i="0" u="none">
                <a:solidFill>
                  <a:srgbClr val="000000"/>
                </a:solidFill>
                <a:latin typeface="Arial"/>
                <a:ea typeface="Arial"/>
                <a:cs typeface="Arial"/>
              </a:rPr>
              <a:t>.</a:t>
            </a:r>
            <a:endParaRPr sz="2800"/>
          </a:p>
          <a:p>
            <a:pPr>
              <a:defRPr/>
            </a:pPr>
            <a:r>
              <a:rPr sz="2800" b="0" i="0" u="none">
                <a:solidFill>
                  <a:srgbClr val="000000"/>
                </a:solidFill>
                <a:latin typeface="Arial"/>
                <a:ea typeface="Arial"/>
                <a:cs typeface="Arial"/>
              </a:rPr>
              <a:t>Для обмена данными будут использоваться единые XML-форматы, что обеспечит совместимость и бесперебойное взаимодействие систем .</a:t>
            </a:r>
            <a:endParaRPr sz="28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233042577" name="Заголовок 1"/>
          <p:cNvSpPr>
            <a:spLocks noGrp="1"/>
          </p:cNvSpPr>
          <p:nvPr>
            <p:ph type="title"/>
          </p:nvPr>
        </p:nvSpPr>
        <p:spPr bwMode="auto">
          <a:xfrm flipH="0" flipV="0">
            <a:off x="91246" y="62971"/>
            <a:ext cx="11996002" cy="762528"/>
          </a:xfrm>
        </p:spPr>
        <p:txBody>
          <a:bodyPr/>
          <a:lstStyle/>
          <a:p>
            <a:pPr algn="ctr">
              <a:defRPr/>
            </a:pPr>
            <a:r>
              <a:rPr sz="2800" b="1" i="0" u="none">
                <a:solidFill>
                  <a:srgbClr val="000000"/>
                </a:solidFill>
                <a:latin typeface="Arial"/>
                <a:ea typeface="Arial"/>
                <a:cs typeface="Arial"/>
              </a:rPr>
              <a:t>Участники пилотного проекта</a:t>
            </a:r>
            <a:endParaRPr sz="2800"/>
          </a:p>
        </p:txBody>
      </p:sp>
      <p:sp>
        <p:nvSpPr>
          <p:cNvPr id="1120202277" name="Объект 2"/>
          <p:cNvSpPr>
            <a:spLocks noGrp="1"/>
          </p:cNvSpPr>
          <p:nvPr>
            <p:ph idx="1"/>
          </p:nvPr>
        </p:nvSpPr>
        <p:spPr bwMode="auto">
          <a:xfrm flipH="0" flipV="0">
            <a:off x="91246" y="825498"/>
            <a:ext cx="11996002" cy="5884333"/>
          </a:xfrm>
        </p:spPr>
        <p:txBody>
          <a:bodyPr/>
          <a:lstStyle/>
          <a:p>
            <a:pPr marL="0" indent="0">
              <a:buFont typeface="Arial"/>
              <a:buNone/>
              <a:defRPr/>
            </a:pPr>
            <a:r>
              <a:rPr sz="1500" b="0" i="0" u="none">
                <a:solidFill>
                  <a:srgbClr val="000000"/>
                </a:solidFill>
                <a:latin typeface="Arial"/>
                <a:ea typeface="Arial"/>
                <a:cs typeface="Arial"/>
              </a:rPr>
              <a:t>	</a:t>
            </a:r>
            <a:r>
              <a:rPr sz="2400" b="0" i="0" u="none">
                <a:solidFill>
                  <a:srgbClr val="FF0000"/>
                </a:solidFill>
                <a:latin typeface="Arial"/>
                <a:ea typeface="Arial"/>
                <a:cs typeface="Arial"/>
              </a:rPr>
              <a:t>Эксперимент предполагает участие широкого круга лиц и организаций.</a:t>
            </a:r>
            <a:endParaRPr sz="2400">
              <a:solidFill>
                <a:srgbClr val="FF0000"/>
              </a:solidFill>
            </a:endParaRPr>
          </a:p>
          <a:p>
            <a:pPr marL="0" indent="0">
              <a:buFont typeface="Arial"/>
              <a:buNone/>
              <a:defRPr/>
            </a:pPr>
            <a:r>
              <a:rPr sz="2400" b="1" i="0" u="none">
                <a:solidFill>
                  <a:srgbClr val="000000"/>
                </a:solidFill>
                <a:latin typeface="Arial"/>
                <a:ea typeface="Arial"/>
                <a:cs typeface="Arial"/>
              </a:rPr>
              <a:t>	</a:t>
            </a:r>
            <a:r>
              <a:rPr sz="2400" b="1" i="0" u="none">
                <a:solidFill>
                  <a:srgbClr val="FF0000"/>
                </a:solidFill>
                <a:latin typeface="Arial"/>
                <a:ea typeface="Arial"/>
                <a:cs typeface="Arial"/>
              </a:rPr>
              <a:t>Обязательные участники:</a:t>
            </a:r>
            <a:endParaRPr sz="2400">
              <a:solidFill>
                <a:srgbClr val="FF0000"/>
              </a:solidFill>
            </a:endParaRPr>
          </a:p>
          <a:p>
            <a:pPr>
              <a:defRPr/>
            </a:pPr>
            <a:r>
              <a:rPr sz="2400" b="0" i="0" u="none">
                <a:solidFill>
                  <a:srgbClr val="000000"/>
                </a:solidFill>
                <a:latin typeface="Arial"/>
                <a:ea typeface="Arial"/>
                <a:cs typeface="Arial"/>
              </a:rPr>
              <a:t>Министерство промышленности и торговли РФ</a:t>
            </a:r>
            <a:endParaRPr sz="2400"/>
          </a:p>
          <a:p>
            <a:pPr>
              <a:defRPr/>
            </a:pPr>
            <a:r>
              <a:rPr sz="2400" b="0" i="0" u="none">
                <a:solidFill>
                  <a:srgbClr val="000000"/>
                </a:solidFill>
                <a:latin typeface="Arial"/>
                <a:ea typeface="Arial"/>
                <a:cs typeface="Arial"/>
              </a:rPr>
              <a:t>Министерство финансов РФ</a:t>
            </a:r>
            <a:endParaRPr sz="2400"/>
          </a:p>
          <a:p>
            <a:pPr>
              <a:defRPr/>
            </a:pPr>
            <a:r>
              <a:rPr sz="2400" b="0" i="0" u="none">
                <a:solidFill>
                  <a:srgbClr val="000000"/>
                </a:solidFill>
                <a:latin typeface="Arial"/>
                <a:ea typeface="Arial"/>
                <a:cs typeface="Arial"/>
              </a:rPr>
              <a:t>Федеральное казначейство</a:t>
            </a:r>
            <a:endParaRPr sz="2400"/>
          </a:p>
          <a:p>
            <a:pPr>
              <a:defRPr/>
            </a:pPr>
            <a:r>
              <a:rPr sz="2400" b="0" i="0" u="none">
                <a:solidFill>
                  <a:srgbClr val="000000"/>
                </a:solidFill>
                <a:latin typeface="Arial"/>
                <a:ea typeface="Arial"/>
                <a:cs typeface="Arial"/>
              </a:rPr>
              <a:t>Федеральное агентство по техническому регулированию и метрологии (Росстандарт)</a:t>
            </a:r>
            <a:endParaRPr sz="2400"/>
          </a:p>
          <a:p>
            <a:pPr>
              <a:defRPr/>
            </a:pPr>
            <a:r>
              <a:rPr sz="2400" b="0" i="0" u="none">
                <a:solidFill>
                  <a:srgbClr val="000000"/>
                </a:solidFill>
                <a:latin typeface="Arial"/>
                <a:ea typeface="Arial"/>
                <a:cs typeface="Arial"/>
              </a:rPr>
              <a:t>АО «Единый каталог товаров, работ и услуг», назначенное оператором системы на безвозмездной основе .</a:t>
            </a:r>
            <a:endParaRPr sz="2400"/>
          </a:p>
          <a:p>
            <a:pPr marL="0" indent="0">
              <a:buFont typeface="Arial"/>
              <a:buNone/>
              <a:defRPr/>
            </a:pPr>
            <a:r>
              <a:rPr sz="2400" b="1" i="0" u="none">
                <a:solidFill>
                  <a:srgbClr val="000000"/>
                </a:solidFill>
                <a:latin typeface="Arial"/>
                <a:ea typeface="Arial"/>
                <a:cs typeface="Arial"/>
              </a:rPr>
              <a:t>	</a:t>
            </a:r>
            <a:r>
              <a:rPr sz="2400" b="1" i="0" u="none">
                <a:solidFill>
                  <a:srgbClr val="FF0000"/>
                </a:solidFill>
                <a:latin typeface="Arial"/>
                <a:ea typeface="Arial"/>
                <a:cs typeface="Arial"/>
              </a:rPr>
              <a:t>Участники на добровольной основе:</a:t>
            </a:r>
            <a:endParaRPr sz="2400">
              <a:solidFill>
                <a:srgbClr val="FF0000"/>
              </a:solidFill>
            </a:endParaRPr>
          </a:p>
          <a:p>
            <a:pPr>
              <a:defRPr/>
            </a:pPr>
            <a:r>
              <a:rPr sz="2400" b="0" i="0" u="none">
                <a:solidFill>
                  <a:srgbClr val="000000"/>
                </a:solidFill>
                <a:latin typeface="Arial"/>
                <a:ea typeface="Arial"/>
                <a:cs typeface="Arial"/>
              </a:rPr>
              <a:t>Операторы электронных площадок из перечня 44-ФЗ</a:t>
            </a:r>
            <a:endParaRPr sz="2400"/>
          </a:p>
          <a:p>
            <a:pPr>
              <a:defRPr/>
            </a:pPr>
            <a:r>
              <a:rPr sz="2400" b="0" i="0" u="none">
                <a:solidFill>
                  <a:srgbClr val="000000"/>
                </a:solidFill>
                <a:latin typeface="Arial"/>
                <a:ea typeface="Arial"/>
                <a:cs typeface="Arial"/>
              </a:rPr>
              <a:t>Производители товаров</a:t>
            </a:r>
            <a:endParaRPr sz="2400"/>
          </a:p>
          <a:p>
            <a:pPr>
              <a:defRPr/>
            </a:pPr>
            <a:r>
              <a:rPr sz="2400" b="0" i="0" u="none">
                <a:solidFill>
                  <a:srgbClr val="000000"/>
                </a:solidFill>
                <a:latin typeface="Arial"/>
                <a:ea typeface="Arial"/>
                <a:cs typeface="Arial"/>
              </a:rPr>
              <a:t>Участники закупок</a:t>
            </a:r>
            <a:endParaRPr sz="2400"/>
          </a:p>
          <a:p>
            <a:pPr>
              <a:defRPr/>
            </a:pPr>
            <a:r>
              <a:rPr sz="2400" b="0" i="0" u="none">
                <a:solidFill>
                  <a:srgbClr val="000000"/>
                </a:solidFill>
                <a:latin typeface="Arial"/>
                <a:ea typeface="Arial"/>
                <a:cs typeface="Arial"/>
              </a:rPr>
              <a:t>Субъекты Российской Федерации, имеющие собственные системы автоматизации закупок .</a:t>
            </a:r>
            <a:endParaRPr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275537819" name="Заголовок 1"/>
          <p:cNvSpPr>
            <a:spLocks noGrp="1"/>
          </p:cNvSpPr>
          <p:nvPr>
            <p:ph type="title"/>
          </p:nvPr>
        </p:nvSpPr>
        <p:spPr bwMode="auto">
          <a:xfrm flipH="0" flipV="0">
            <a:off x="80663" y="73554"/>
            <a:ext cx="12017169" cy="773111"/>
          </a:xfrm>
        </p:spPr>
        <p:txBody>
          <a:bodyPr/>
          <a:lstStyle/>
          <a:p>
            <a:pPr algn="ctr">
              <a:defRPr/>
            </a:pPr>
            <a:r>
              <a:rPr sz="2800" b="1" i="0" u="none">
                <a:solidFill>
                  <a:srgbClr val="000000"/>
                </a:solidFill>
                <a:latin typeface="Arial"/>
                <a:ea typeface="Arial"/>
                <a:cs typeface="Arial"/>
              </a:rPr>
              <a:t>Ключевые задачи и ожидаемые результаты</a:t>
            </a:r>
            <a:endParaRPr sz="2800"/>
          </a:p>
        </p:txBody>
      </p:sp>
      <p:sp>
        <p:nvSpPr>
          <p:cNvPr id="2013904891" name="Объект 2"/>
          <p:cNvSpPr>
            <a:spLocks noGrp="1"/>
          </p:cNvSpPr>
          <p:nvPr>
            <p:ph idx="1"/>
          </p:nvPr>
        </p:nvSpPr>
        <p:spPr bwMode="auto">
          <a:xfrm flipH="0" flipV="0">
            <a:off x="80663" y="846666"/>
            <a:ext cx="12017169" cy="5884333"/>
          </a:xfrm>
        </p:spPr>
        <p:txBody>
          <a:bodyPr/>
          <a:lstStyle/>
          <a:p>
            <a:pPr marL="0" indent="0" algn="just">
              <a:buFont typeface="Arial"/>
              <a:buNone/>
              <a:defRPr/>
            </a:pPr>
            <a:r>
              <a:rPr sz="1500" b="0" i="0" u="none">
                <a:solidFill>
                  <a:srgbClr val="000000"/>
                </a:solidFill>
                <a:latin typeface="Arial"/>
                <a:ea typeface="Arial"/>
                <a:cs typeface="Arial"/>
              </a:rPr>
              <a:t>	</a:t>
            </a:r>
            <a:r>
              <a:rPr sz="2400" b="0" i="0" u="none">
                <a:solidFill>
                  <a:schemeClr val="tx1"/>
                </a:solidFill>
                <a:latin typeface="Arial"/>
                <a:ea typeface="Arial"/>
                <a:cs typeface="Arial"/>
              </a:rPr>
              <a:t>На период</a:t>
            </a:r>
            <a:r>
              <a:rPr sz="2400" b="0" i="0" u="none">
                <a:solidFill>
                  <a:srgbClr val="FF0000"/>
                </a:solidFill>
                <a:latin typeface="Arial"/>
                <a:ea typeface="Arial"/>
                <a:cs typeface="Arial"/>
              </a:rPr>
              <a:t> эксперимента поставлены амбициозные, но достижимые задачи.</a:t>
            </a:r>
            <a:endParaRPr sz="2400"/>
          </a:p>
          <a:p>
            <a:pPr marL="0" indent="0" algn="just">
              <a:buFont typeface="Arial"/>
              <a:buNone/>
              <a:defRPr/>
            </a:pPr>
            <a:r>
              <a:rPr sz="2400" b="1" i="0" u="none">
                <a:solidFill>
                  <a:srgbClr val="000000"/>
                </a:solidFill>
                <a:latin typeface="Arial"/>
                <a:ea typeface="Arial"/>
                <a:cs typeface="Arial"/>
              </a:rPr>
              <a:t>	</a:t>
            </a:r>
            <a:r>
              <a:rPr sz="2400" b="1" i="0" u="none">
                <a:solidFill>
                  <a:srgbClr val="FF0000"/>
                </a:solidFill>
                <a:latin typeface="Arial"/>
                <a:ea typeface="Arial"/>
                <a:cs typeface="Arial"/>
              </a:rPr>
              <a:t>Ключевые задачи:</a:t>
            </a:r>
            <a:endParaRPr sz="2400">
              <a:solidFill>
                <a:srgbClr val="FF0000"/>
              </a:solidFill>
            </a:endParaRPr>
          </a:p>
          <a:p>
            <a:pPr algn="just">
              <a:defRPr/>
            </a:pPr>
            <a:r>
              <a:rPr sz="2400" b="0" i="0" u="none">
                <a:solidFill>
                  <a:srgbClr val="000000"/>
                </a:solidFill>
                <a:latin typeface="Arial"/>
                <a:ea typeface="Arial"/>
                <a:cs typeface="Arial"/>
              </a:rPr>
              <a:t>Апробация технологии ведения единого каталога.</a:t>
            </a:r>
            <a:endParaRPr sz="2400"/>
          </a:p>
          <a:p>
            <a:pPr algn="just">
              <a:defRPr/>
            </a:pPr>
            <a:r>
              <a:rPr sz="2400" b="0" i="0" u="none">
                <a:solidFill>
                  <a:srgbClr val="000000"/>
                </a:solidFill>
                <a:latin typeface="Arial"/>
                <a:ea typeface="Arial"/>
                <a:cs typeface="Arial"/>
              </a:rPr>
              <a:t>Отработка взаимодействия с ГИСП, ЕИС и ЕАТ .</a:t>
            </a:r>
            <a:endParaRPr sz="2400"/>
          </a:p>
          <a:p>
            <a:pPr marL="0" indent="0" algn="just">
              <a:buFont typeface="Arial"/>
              <a:buNone/>
              <a:defRPr/>
            </a:pPr>
            <a:r>
              <a:rPr sz="2400" b="1" i="0" u="none">
                <a:solidFill>
                  <a:srgbClr val="000000"/>
                </a:solidFill>
                <a:latin typeface="Arial"/>
                <a:ea typeface="Arial"/>
                <a:cs typeface="Arial"/>
              </a:rPr>
              <a:t>	</a:t>
            </a:r>
            <a:r>
              <a:rPr sz="2400" b="1" i="0" u="none">
                <a:solidFill>
                  <a:srgbClr val="FF0000"/>
                </a:solidFill>
                <a:latin typeface="Arial"/>
                <a:ea typeface="Arial"/>
                <a:cs typeface="Arial"/>
              </a:rPr>
              <a:t>Плановые результаты к 31 марта 2026 года:</a:t>
            </a:r>
            <a:endParaRPr sz="2400">
              <a:solidFill>
                <a:srgbClr val="FF0000"/>
              </a:solidFill>
            </a:endParaRPr>
          </a:p>
          <a:p>
            <a:pPr algn="just">
              <a:defRPr/>
            </a:pPr>
            <a:r>
              <a:rPr sz="2400" b="0" i="0" u="none">
                <a:solidFill>
                  <a:srgbClr val="000000"/>
                </a:solidFill>
                <a:latin typeface="Arial"/>
                <a:ea typeface="Arial"/>
                <a:cs typeface="Arial"/>
              </a:rPr>
              <a:t>Заключение не менее</a:t>
            </a:r>
            <a:r>
              <a:rPr sz="2400" b="0" i="0" u="none">
                <a:solidFill>
                  <a:srgbClr val="000000"/>
                </a:solidFill>
                <a:latin typeface="Arial"/>
                <a:ea typeface="Arial"/>
                <a:cs typeface="Arial"/>
              </a:rPr>
              <a:t> </a:t>
            </a:r>
            <a:r>
              <a:rPr sz="2400" b="0" i="0" u="none">
                <a:solidFill>
                  <a:srgbClr val="000000"/>
                </a:solidFill>
                <a:latin typeface="Arial"/>
                <a:ea typeface="Arial"/>
                <a:cs typeface="Arial"/>
              </a:rPr>
              <a:t>20 государственных контрактов</a:t>
            </a:r>
            <a:r>
              <a:rPr sz="2400" b="0" i="0" u="none">
                <a:solidFill>
                  <a:srgbClr val="000000"/>
                </a:solidFill>
                <a:latin typeface="Arial"/>
                <a:ea typeface="Arial"/>
                <a:cs typeface="Arial"/>
              </a:rPr>
              <a:t> </a:t>
            </a:r>
            <a:r>
              <a:rPr sz="2400" b="0" i="0" u="none">
                <a:solidFill>
                  <a:srgbClr val="000000"/>
                </a:solidFill>
                <a:latin typeface="Arial"/>
                <a:ea typeface="Arial"/>
                <a:cs typeface="Arial"/>
              </a:rPr>
              <a:t>с использованием позиций нового каталога.</a:t>
            </a:r>
            <a:endParaRPr sz="2400"/>
          </a:p>
          <a:p>
            <a:pPr algn="just">
              <a:defRPr/>
            </a:pPr>
            <a:r>
              <a:rPr sz="2400" b="0" i="0" u="none">
                <a:solidFill>
                  <a:srgbClr val="000000"/>
                </a:solidFill>
                <a:latin typeface="Arial"/>
                <a:ea typeface="Arial"/>
                <a:cs typeface="Arial"/>
              </a:rPr>
              <a:t>Создание не менее</a:t>
            </a:r>
            <a:r>
              <a:rPr sz="2400" b="0" i="0" u="none">
                <a:solidFill>
                  <a:srgbClr val="000000"/>
                </a:solidFill>
                <a:latin typeface="Arial"/>
                <a:ea typeface="Arial"/>
                <a:cs typeface="Arial"/>
              </a:rPr>
              <a:t> </a:t>
            </a:r>
            <a:r>
              <a:rPr sz="2400" b="0" i="0" u="none">
                <a:solidFill>
                  <a:srgbClr val="000000"/>
                </a:solidFill>
                <a:latin typeface="Arial"/>
                <a:ea typeface="Arial"/>
                <a:cs typeface="Arial"/>
              </a:rPr>
              <a:t>100 позиций</a:t>
            </a:r>
            <a:r>
              <a:rPr sz="2400" b="0" i="0" u="none">
                <a:solidFill>
                  <a:srgbClr val="000000"/>
                </a:solidFill>
                <a:latin typeface="Arial"/>
                <a:ea typeface="Arial"/>
                <a:cs typeface="Arial"/>
              </a:rPr>
              <a:t> </a:t>
            </a:r>
            <a:r>
              <a:rPr sz="2400" b="0" i="0" u="none">
                <a:solidFill>
                  <a:srgbClr val="000000"/>
                </a:solidFill>
                <a:latin typeface="Arial"/>
                <a:ea typeface="Arial"/>
                <a:cs typeface="Arial"/>
              </a:rPr>
              <a:t>в каталоге по запросам производителей.</a:t>
            </a:r>
            <a:endParaRPr sz="2400"/>
          </a:p>
          <a:p>
            <a:pPr algn="just">
              <a:defRPr/>
            </a:pPr>
            <a:r>
              <a:rPr sz="2400" b="0" i="0" u="none">
                <a:solidFill>
                  <a:srgbClr val="000000"/>
                </a:solidFill>
                <a:latin typeface="Arial"/>
                <a:ea typeface="Arial"/>
                <a:cs typeface="Arial"/>
              </a:rPr>
              <a:t>Включение в каталог не менее</a:t>
            </a:r>
            <a:r>
              <a:rPr sz="2400" b="0" i="0" u="none">
                <a:solidFill>
                  <a:srgbClr val="000000"/>
                </a:solidFill>
                <a:latin typeface="Arial"/>
                <a:ea typeface="Arial"/>
                <a:cs typeface="Arial"/>
              </a:rPr>
              <a:t> </a:t>
            </a:r>
            <a:r>
              <a:rPr sz="2400" b="0" i="0" u="none">
                <a:solidFill>
                  <a:srgbClr val="000000"/>
                </a:solidFill>
                <a:latin typeface="Arial"/>
                <a:ea typeface="Arial"/>
                <a:cs typeface="Arial"/>
              </a:rPr>
              <a:t>80% позиций планшетных компьютеров</a:t>
            </a:r>
            <a:r>
              <a:rPr sz="2400" b="0" i="0" u="none">
                <a:solidFill>
                  <a:srgbClr val="000000"/>
                </a:solidFill>
                <a:latin typeface="Arial"/>
                <a:ea typeface="Arial"/>
                <a:cs typeface="Arial"/>
              </a:rPr>
              <a:t> </a:t>
            </a:r>
            <a:r>
              <a:rPr sz="2400" b="0" i="0" u="none">
                <a:solidFill>
                  <a:srgbClr val="000000"/>
                </a:solidFill>
                <a:latin typeface="Arial"/>
                <a:ea typeface="Arial"/>
                <a:cs typeface="Arial"/>
              </a:rPr>
              <a:t>(код ОКПД2 26.20.11.130) из реестра российской промышленной продукции ГИСП.</a:t>
            </a:r>
            <a:endParaRPr sz="2400"/>
          </a:p>
          <a:p>
            <a:pPr algn="just">
              <a:defRPr/>
            </a:pPr>
            <a:r>
              <a:rPr sz="2400" b="0" i="0" u="none">
                <a:solidFill>
                  <a:srgbClr val="000000"/>
                </a:solidFill>
                <a:latin typeface="Arial"/>
                <a:ea typeface="Arial"/>
                <a:cs typeface="Arial"/>
              </a:rPr>
              <a:t>Формирование реестра уникальных идентификационных номеров товаров, работ, услуг .</a:t>
            </a:r>
            <a:endParaRPr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01424348" name="Заголовок 1"/>
          <p:cNvSpPr>
            <a:spLocks noGrp="1"/>
          </p:cNvSpPr>
          <p:nvPr>
            <p:ph type="title"/>
          </p:nvPr>
        </p:nvSpPr>
        <p:spPr bwMode="auto">
          <a:xfrm flipH="0" flipV="0">
            <a:off x="70080" y="62971"/>
            <a:ext cx="12059502" cy="709611"/>
          </a:xfrm>
        </p:spPr>
        <p:txBody>
          <a:bodyPr/>
          <a:lstStyle/>
          <a:p>
            <a:pPr algn="ctr">
              <a:defRPr/>
            </a:pPr>
            <a:r>
              <a:rPr sz="2800" b="1" i="0" u="none">
                <a:solidFill>
                  <a:srgbClr val="000000"/>
                </a:solidFill>
                <a:latin typeface="Arial"/>
                <a:ea typeface="Arial"/>
                <a:cs typeface="Arial"/>
              </a:rPr>
              <a:t>Практическое значение для заказчиков и поставщиков</a:t>
            </a:r>
            <a:endParaRPr sz="2800"/>
          </a:p>
        </p:txBody>
      </p:sp>
      <p:sp>
        <p:nvSpPr>
          <p:cNvPr id="1680235658" name="Объект 2"/>
          <p:cNvSpPr>
            <a:spLocks noGrp="1"/>
          </p:cNvSpPr>
          <p:nvPr>
            <p:ph idx="1"/>
          </p:nvPr>
        </p:nvSpPr>
        <p:spPr bwMode="auto">
          <a:xfrm flipH="0" flipV="0">
            <a:off x="70080" y="772582"/>
            <a:ext cx="12059502" cy="6000749"/>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buFont typeface="Arial"/>
              <a:buNone/>
              <a:defRPr/>
            </a:pPr>
            <a:r>
              <a:rPr sz="1500" b="0" i="0" u="none">
                <a:solidFill>
                  <a:srgbClr val="000000"/>
                </a:solidFill>
                <a:latin typeface="Arial"/>
                <a:ea typeface="Arial"/>
                <a:cs typeface="Arial"/>
              </a:rPr>
              <a:t>	</a:t>
            </a:r>
            <a:r>
              <a:rPr sz="2600" b="0" i="0" u="none">
                <a:solidFill>
                  <a:srgbClr val="000000"/>
                </a:solidFill>
                <a:latin typeface="Arial"/>
                <a:ea typeface="Arial"/>
                <a:cs typeface="Arial"/>
              </a:rPr>
              <a:t>Внедрение единого каталога сулит значительные преимущества для всех участников контрактной системы.</a:t>
            </a:r>
            <a:endParaRPr sz="2600"/>
          </a:p>
          <a:p>
            <a:pPr marL="0" indent="0">
              <a:buFont typeface="Arial"/>
              <a:buNone/>
              <a:defRPr/>
            </a:pPr>
            <a:r>
              <a:rPr sz="2600" b="1"/>
              <a:t>	</a:t>
            </a:r>
            <a:r>
              <a:rPr sz="2600" b="1" i="0" u="none">
                <a:solidFill>
                  <a:srgbClr val="FF0000"/>
                </a:solidFill>
                <a:latin typeface="Arial"/>
                <a:ea typeface="Arial"/>
                <a:cs typeface="Arial"/>
              </a:rPr>
              <a:t>Для заказчиков (государственных и муниципальных учреждений):</a:t>
            </a:r>
            <a:endParaRPr sz="2600" b="1">
              <a:solidFill>
                <a:srgbClr val="FF0000"/>
              </a:solidFill>
            </a:endParaRPr>
          </a:p>
          <a:p>
            <a:pPr>
              <a:defRPr/>
            </a:pPr>
            <a:r>
              <a:rPr sz="2600" b="1" i="0" u="none">
                <a:solidFill>
                  <a:srgbClr val="000000"/>
                </a:solidFill>
                <a:latin typeface="Arial"/>
                <a:ea typeface="Arial"/>
                <a:cs typeface="Arial"/>
              </a:rPr>
              <a:t>Существенное упрощение процедуры описания товара.</a:t>
            </a:r>
            <a:r>
              <a:rPr sz="2600" b="0" i="0" u="none">
                <a:solidFill>
                  <a:srgbClr val="000000"/>
                </a:solidFill>
                <a:latin typeface="Arial"/>
                <a:ea typeface="Arial"/>
                <a:cs typeface="Arial"/>
              </a:rPr>
              <a:t> </a:t>
            </a:r>
            <a:r>
              <a:rPr sz="2600" b="0" i="0" u="none">
                <a:solidFill>
                  <a:srgbClr val="000000"/>
                </a:solidFill>
                <a:latin typeface="Arial"/>
                <a:ea typeface="Arial"/>
                <a:cs typeface="Arial"/>
              </a:rPr>
              <a:t>Достаточно выбрать конкретную позицию из каталога, а не составлять сложное техническое задание.</a:t>
            </a:r>
            <a:endParaRPr sz="2600" b="0"/>
          </a:p>
          <a:p>
            <a:pPr>
              <a:defRPr/>
            </a:pPr>
            <a:r>
              <a:rPr sz="2600" b="1" i="0" u="none">
                <a:solidFill>
                  <a:srgbClr val="000000"/>
                </a:solidFill>
                <a:latin typeface="Arial"/>
                <a:ea typeface="Arial"/>
                <a:cs typeface="Arial"/>
              </a:rPr>
              <a:t>Повышение прозрачности.</a:t>
            </a:r>
            <a:r>
              <a:rPr sz="2600" b="0" i="0" u="none">
                <a:solidFill>
                  <a:srgbClr val="000000"/>
                </a:solidFill>
                <a:latin typeface="Arial"/>
                <a:ea typeface="Arial"/>
                <a:cs typeface="Arial"/>
              </a:rPr>
              <a:t> </a:t>
            </a:r>
            <a:r>
              <a:rPr sz="2600" b="0" i="0" u="none">
                <a:solidFill>
                  <a:srgbClr val="000000"/>
                </a:solidFill>
                <a:latin typeface="Arial"/>
                <a:ea typeface="Arial"/>
                <a:cs typeface="Arial"/>
              </a:rPr>
              <a:t>Снижаются риски ошибок и злоупотреблений, так как описание товара стандартизировано.</a:t>
            </a:r>
            <a:endParaRPr sz="2600" b="0"/>
          </a:p>
          <a:p>
            <a:pPr>
              <a:defRPr/>
            </a:pPr>
            <a:r>
              <a:rPr sz="2600" b="1" i="0" u="none">
                <a:solidFill>
                  <a:srgbClr val="000000"/>
                </a:solidFill>
                <a:latin typeface="Arial"/>
                <a:ea typeface="Arial"/>
                <a:cs typeface="Arial"/>
              </a:rPr>
              <a:t>Автоматизированное сравнение предложений.</a:t>
            </a:r>
            <a:r>
              <a:rPr sz="2600" b="0" i="0" u="none">
                <a:solidFill>
                  <a:srgbClr val="000000"/>
                </a:solidFill>
                <a:latin typeface="Arial"/>
                <a:ea typeface="Arial"/>
                <a:cs typeface="Arial"/>
              </a:rPr>
              <a:t> </a:t>
            </a:r>
            <a:r>
              <a:rPr sz="2600" b="0" i="0" u="none">
                <a:solidFill>
                  <a:srgbClr val="000000"/>
                </a:solidFill>
                <a:latin typeface="Arial"/>
                <a:ea typeface="Arial"/>
                <a:cs typeface="Arial"/>
              </a:rPr>
              <a:t>Система позволит автоматически находить наилучшие предложения поставщиков .</a:t>
            </a:r>
            <a:endParaRPr sz="2600" b="0"/>
          </a:p>
          <a:p>
            <a:pPr marL="0" indent="0">
              <a:buFont typeface="Arial"/>
              <a:buNone/>
              <a:defRPr/>
            </a:pPr>
            <a:r>
              <a:rPr sz="2600" b="0" i="0" u="none">
                <a:solidFill>
                  <a:srgbClr val="000000"/>
                </a:solidFill>
                <a:latin typeface="Arial"/>
                <a:ea typeface="Arial"/>
                <a:cs typeface="Arial"/>
              </a:rPr>
              <a:t>	</a:t>
            </a:r>
            <a:r>
              <a:rPr sz="2600" b="1" i="0" u="none">
                <a:solidFill>
                  <a:srgbClr val="FF0000"/>
                </a:solidFill>
                <a:latin typeface="Arial"/>
                <a:ea typeface="Arial"/>
                <a:cs typeface="Arial"/>
              </a:rPr>
              <a:t>Для поставщиков и производителей:</a:t>
            </a:r>
            <a:endParaRPr sz="2600" b="1">
              <a:solidFill>
                <a:srgbClr val="FF0000"/>
              </a:solidFill>
            </a:endParaRPr>
          </a:p>
          <a:p>
            <a:pPr>
              <a:defRPr/>
            </a:pPr>
            <a:r>
              <a:rPr sz="2600" b="1" i="0" u="none">
                <a:solidFill>
                  <a:srgbClr val="000000"/>
                </a:solidFill>
                <a:latin typeface="Arial"/>
                <a:ea typeface="Arial"/>
                <a:cs typeface="Arial"/>
              </a:rPr>
              <a:t>Упрощение участия в закупках.</a:t>
            </a:r>
            <a:r>
              <a:rPr sz="2600" b="1" i="0" u="none">
                <a:solidFill>
                  <a:srgbClr val="000000"/>
                </a:solidFill>
                <a:latin typeface="Arial"/>
                <a:ea typeface="Arial"/>
                <a:cs typeface="Arial"/>
              </a:rPr>
              <a:t> </a:t>
            </a:r>
            <a:r>
              <a:rPr sz="2600" b="0" i="0" u="none">
                <a:solidFill>
                  <a:srgbClr val="000000"/>
                </a:solidFill>
                <a:latin typeface="Arial"/>
                <a:ea typeface="Arial"/>
                <a:cs typeface="Arial"/>
              </a:rPr>
              <a:t>Четкие и понятные требования к товарам снижают барьер для входа.</a:t>
            </a:r>
            <a:endParaRPr sz="2600" b="0"/>
          </a:p>
          <a:p>
            <a:pPr>
              <a:defRPr/>
            </a:pPr>
            <a:r>
              <a:rPr sz="2600" b="1" i="0" u="none">
                <a:solidFill>
                  <a:srgbClr val="000000"/>
                </a:solidFill>
                <a:latin typeface="Arial"/>
                <a:ea typeface="Arial"/>
                <a:cs typeface="Arial"/>
              </a:rPr>
              <a:t>Новые каналы сбыта.</a:t>
            </a:r>
            <a:r>
              <a:rPr sz="2600" b="0" i="0" u="none">
                <a:solidFill>
                  <a:srgbClr val="000000"/>
                </a:solidFill>
                <a:latin typeface="Arial"/>
                <a:ea typeface="Arial"/>
                <a:cs typeface="Arial"/>
              </a:rPr>
              <a:t> </a:t>
            </a:r>
            <a:r>
              <a:rPr sz="2600" b="0" i="0" u="none">
                <a:solidFill>
                  <a:srgbClr val="000000"/>
                </a:solidFill>
                <a:latin typeface="Arial"/>
                <a:ea typeface="Arial"/>
                <a:cs typeface="Arial"/>
              </a:rPr>
              <a:t>Возможность разместить свои товары в едином каталоге, чтобы о них узнали заказчики по всей стране.</a:t>
            </a:r>
            <a:endParaRPr sz="2600" b="0"/>
          </a:p>
          <a:p>
            <a:pPr>
              <a:defRPr/>
            </a:pPr>
            <a:r>
              <a:rPr sz="2600" b="1" i="0" u="none">
                <a:solidFill>
                  <a:srgbClr val="000000"/>
                </a:solidFill>
                <a:latin typeface="Arial"/>
                <a:ea typeface="Arial"/>
                <a:cs typeface="Arial"/>
              </a:rPr>
              <a:t>Снижение административной нагрузки.</a:t>
            </a:r>
            <a:r>
              <a:rPr sz="2600" b="1" i="0" u="none">
                <a:solidFill>
                  <a:srgbClr val="000000"/>
                </a:solidFill>
                <a:latin typeface="Arial"/>
                <a:ea typeface="Arial"/>
                <a:cs typeface="Arial"/>
              </a:rPr>
              <a:t> </a:t>
            </a:r>
            <a:r>
              <a:rPr sz="2600" b="0" i="0" u="none">
                <a:solidFill>
                  <a:srgbClr val="000000"/>
                </a:solidFill>
                <a:latin typeface="Arial"/>
                <a:ea typeface="Arial"/>
                <a:cs typeface="Arial"/>
              </a:rPr>
              <a:t>Унифицированные процедуры упрощают процесс подачи предложений .</a:t>
            </a:r>
            <a:endParaRPr sz="2600" b="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867552506" name="Заголовок 1"/>
          <p:cNvSpPr>
            <a:spLocks noGrp="1"/>
          </p:cNvSpPr>
          <p:nvPr>
            <p:ph type="title"/>
          </p:nvPr>
        </p:nvSpPr>
        <p:spPr bwMode="auto">
          <a:xfrm flipH="0" flipV="0">
            <a:off x="70080" y="62971"/>
            <a:ext cx="12059502" cy="88952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800" b="1" i="0" u="none" strike="noStrike" cap="none" spc="0">
                <a:solidFill>
                  <a:srgbClr val="000000"/>
                </a:solidFill>
                <a:latin typeface="Arial"/>
                <a:ea typeface="Arial"/>
                <a:cs typeface="Arial"/>
              </a:rPr>
            </a:br>
            <a:br>
              <a:rPr lang="ru-RU" sz="2800" b="1" i="0" u="none" strike="noStrike" cap="none" spc="0">
                <a:solidFill>
                  <a:srgbClr val="000000"/>
                </a:solidFill>
                <a:latin typeface="Arial"/>
                <a:ea typeface="Arial"/>
                <a:cs typeface="Arial"/>
              </a:rPr>
            </a:br>
            <a:r>
              <a:rPr lang="ru-RU" sz="2800" b="1" i="0" u="none" strike="noStrike" cap="none" spc="0">
                <a:solidFill>
                  <a:srgbClr val="000000"/>
                </a:solidFill>
                <a:latin typeface="Arial"/>
                <a:ea typeface="Arial"/>
                <a:cs typeface="Arial"/>
              </a:rPr>
              <a:t>Практическое значение для заказчиков и поставщиков</a:t>
            </a:r>
            <a:endParaRPr sz="2800"/>
          </a:p>
          <a:p>
            <a:pPr>
              <a:defRPr/>
            </a:pPr>
            <a:endParaRPr/>
          </a:p>
        </p:txBody>
      </p:sp>
      <p:sp>
        <p:nvSpPr>
          <p:cNvPr id="922895731" name="Объект 2"/>
          <p:cNvSpPr>
            <a:spLocks noGrp="1"/>
          </p:cNvSpPr>
          <p:nvPr>
            <p:ph idx="1"/>
          </p:nvPr>
        </p:nvSpPr>
        <p:spPr bwMode="auto">
          <a:xfrm flipH="0" flipV="0">
            <a:off x="70080" y="952499"/>
            <a:ext cx="12059502" cy="5810249"/>
          </a:xfrm>
        </p:spPr>
        <p:txBody>
          <a:bodyPr/>
          <a:lstStyle/>
          <a:p>
            <a:pPr marL="0" indent="0">
              <a:buFont typeface="Arial"/>
              <a:buNone/>
              <a:defRPr/>
            </a:pPr>
            <a:endParaRPr sz="1500" b="1" i="1" u="none">
              <a:solidFill>
                <a:srgbClr val="000000"/>
              </a:solidFill>
              <a:latin typeface="Arial"/>
              <a:ea typeface="Arial"/>
              <a:cs typeface="Arial"/>
            </a:endParaRPr>
          </a:p>
          <a:p>
            <a:pPr marL="0" indent="0">
              <a:buFont typeface="Arial"/>
              <a:buNone/>
              <a:defRPr/>
            </a:pPr>
            <a:r>
              <a:rPr sz="1500" b="1" i="1" u="none">
                <a:solidFill>
                  <a:srgbClr val="000000"/>
                </a:solidFill>
                <a:latin typeface="Arial"/>
                <a:ea typeface="Arial"/>
                <a:cs typeface="Arial"/>
              </a:rPr>
              <a:t>Таблица: Сравнение преимуществ новой системы</a:t>
            </a:r>
            <a:endParaRPr sz="1500" b="1" i="1" u="none">
              <a:solidFill>
                <a:srgbClr val="000000"/>
              </a:solidFill>
              <a:latin typeface="Arial"/>
              <a:ea typeface="Arial"/>
              <a:cs typeface="Arial"/>
            </a:endParaRPr>
          </a:p>
          <a:p>
            <a:pPr marL="0" indent="0">
              <a:buFont typeface="Arial"/>
              <a:buNone/>
              <a:defRPr/>
            </a:pPr>
            <a:endParaRPr/>
          </a:p>
        </p:txBody>
      </p:sp>
      <p:graphicFrame>
        <p:nvGraphicFramePr>
          <p:cNvPr id="258128906" name=""/>
          <p:cNvGraphicFramePr>
            <a:graphicFrameLocks xmlns:a="http://schemas.openxmlformats.org/drawingml/2006/main"/>
          </p:cNvGraphicFramePr>
          <p:nvPr/>
        </p:nvGraphicFramePr>
        <p:xfrm>
          <a:off x="1645708" y="1513416"/>
          <a:ext cx="8900583" cy="4655819"/>
        </p:xfrm>
        <a:graphic>
          <a:graphicData uri="http://schemas.openxmlformats.org/drawingml/2006/table">
            <a:tbl>
              <a:tblPr firstRow="1" firstCol="1" lastRow="0" lastCol="0" bandRow="1" bandCol="0"/>
              <a:tblGrid>
                <a:gridCol w="3559586"/>
                <a:gridCol w="5340996"/>
              </a:tblGrid>
              <a:tr h="723900">
                <a:tc>
                  <a:txBody>
                    <a:bodyPr/>
                    <a:p>
                      <a:pPr>
                        <a:defRPr/>
                      </a:pPr>
                      <a:endParaRPr sz="1600"/>
                    </a:p>
                    <a:p>
                      <a:pPr>
                        <a:defRPr/>
                      </a:pPr>
                      <a:r>
                        <a:rPr sz="1600" b="1" i="0" u="none">
                          <a:solidFill>
                            <a:srgbClr val="000000"/>
                          </a:solidFill>
                          <a:latin typeface="Arial"/>
                          <a:ea typeface="Arial"/>
                          <a:cs typeface="Arial"/>
                        </a:rPr>
                        <a:t>Для заказчиков</a:t>
                      </a:r>
                      <a:endParaRPr sz="1600"/>
                    </a:p>
                  </a:txBody>
                  <a:tcPr marL="171450" marR="171450" marT="133349" marB="133349" anchor="t">
                    <a:lnL w="12700" algn="ctr">
                      <a:noFill/>
                    </a:lnL>
                    <a:lnR w="12700" algn="ctr">
                      <a:noFill/>
                    </a:lnR>
                    <a:lnT w="12700" algn="ctr">
                      <a:noFill/>
                    </a:lnT>
                    <a:lnB w="12700" algn="ctr">
                      <a:noFill/>
                    </a:lnB>
                  </a:tcPr>
                </a:tc>
                <a:tc>
                  <a:txBody>
                    <a:bodyPr/>
                    <a:p>
                      <a:pPr>
                        <a:defRPr/>
                      </a:pPr>
                      <a:endParaRPr sz="1600"/>
                    </a:p>
                    <a:p>
                      <a:pPr>
                        <a:defRPr/>
                      </a:pPr>
                      <a:r>
                        <a:rPr sz="1600" b="1" i="0" u="none">
                          <a:solidFill>
                            <a:srgbClr val="000000"/>
                          </a:solidFill>
                          <a:latin typeface="Arial"/>
                          <a:ea typeface="Arial"/>
                          <a:cs typeface="Arial"/>
                        </a:rPr>
                        <a:t>Для поставщиков</a:t>
                      </a:r>
                      <a:endParaRPr sz="1600"/>
                    </a:p>
                  </a:txBody>
                  <a:tcPr marL="171450" marR="171450" marT="133349" marB="133349" anchor="t">
                    <a:lnL w="12700" algn="ctr">
                      <a:noFill/>
                    </a:lnL>
                    <a:lnR w="12700" algn="ctr">
                      <a:noFill/>
                    </a:lnR>
                    <a:lnT w="12700" algn="ctr">
                      <a:noFill/>
                    </a:lnT>
                    <a:lnB w="12700" algn="ctr">
                      <a:noFill/>
                    </a:lnB>
                  </a:tcPr>
                </a:tc>
              </a:tr>
              <a:tr h="906780">
                <a:tc>
                  <a:txBody>
                    <a:bodyPr/>
                    <a:p>
                      <a:pPr>
                        <a:defRPr/>
                      </a:pPr>
                      <a:endParaRPr sz="1600"/>
                    </a:p>
                    <a:p>
                      <a:pPr>
                        <a:defRPr/>
                      </a:pPr>
                      <a:r>
                        <a:rPr sz="1600" b="1" i="0" u="none">
                          <a:solidFill>
                            <a:srgbClr val="388E3C"/>
                          </a:solidFill>
                          <a:latin typeface="Arial"/>
                          <a:ea typeface="Arial"/>
                          <a:cs typeface="Arial"/>
                        </a:rPr>
                        <a:t>✅ Стандартизация описания товаров</a:t>
                      </a:r>
                      <a:endParaRPr sz="1600"/>
                    </a:p>
                  </a:txBody>
                  <a:tcPr marL="171450" marR="171450" marT="133349" marB="133349" anchor="t">
                    <a:lnL w="12700" algn="ctr">
                      <a:noFill/>
                    </a:lnL>
                    <a:lnR w="12700" algn="ctr">
                      <a:noFill/>
                    </a:lnR>
                    <a:lnT w="12700" algn="ctr">
                      <a:noFill/>
                    </a:lnT>
                    <a:lnB w="12700" algn="ctr">
                      <a:noFill/>
                    </a:lnB>
                  </a:tcPr>
                </a:tc>
                <a:tc>
                  <a:txBody>
                    <a:bodyPr/>
                    <a:p>
                      <a:pPr>
                        <a:defRPr/>
                      </a:pPr>
                      <a:endParaRPr sz="1600"/>
                    </a:p>
                    <a:p>
                      <a:pPr>
                        <a:defRPr/>
                      </a:pPr>
                      <a:r>
                        <a:rPr sz="1600" b="1" i="0" u="none">
                          <a:solidFill>
                            <a:srgbClr val="388E3C"/>
                          </a:solidFill>
                          <a:latin typeface="Arial"/>
                          <a:ea typeface="Arial"/>
                          <a:cs typeface="Arial"/>
                        </a:rPr>
                        <a:t>✅ Понятные и единые требования к товарам</a:t>
                      </a:r>
                      <a:endParaRPr sz="1600"/>
                    </a:p>
                  </a:txBody>
                  <a:tcPr marL="171450" marR="171450" marT="133349" marB="133349" anchor="t">
                    <a:lnL w="12700" algn="ctr">
                      <a:noFill/>
                    </a:lnL>
                    <a:lnR w="12700" algn="ctr">
                      <a:noFill/>
                    </a:lnR>
                    <a:lnT w="12700" algn="ctr">
                      <a:noFill/>
                    </a:lnT>
                    <a:lnB w="12700" algn="ctr">
                      <a:noFill/>
                    </a:lnB>
                  </a:tcPr>
                </a:tc>
              </a:tr>
              <a:tr h="906780">
                <a:tc>
                  <a:txBody>
                    <a:bodyPr/>
                    <a:p>
                      <a:pPr>
                        <a:defRPr/>
                      </a:pPr>
                      <a:endParaRPr sz="1600"/>
                    </a:p>
                    <a:p>
                      <a:pPr>
                        <a:defRPr/>
                      </a:pPr>
                      <a:r>
                        <a:rPr sz="1600" b="1" i="0" u="none">
                          <a:solidFill>
                            <a:srgbClr val="388E3C"/>
                          </a:solidFill>
                          <a:latin typeface="Arial"/>
                          <a:ea typeface="Arial"/>
                          <a:cs typeface="Arial"/>
                        </a:rPr>
                        <a:t>✅ Автоматизация поиска и сравнения</a:t>
                      </a:r>
                      <a:endParaRPr sz="1600"/>
                    </a:p>
                  </a:txBody>
                  <a:tcPr marL="171450" marR="171450" marT="133349" marB="133349" anchor="t">
                    <a:lnL w="12700" algn="ctr">
                      <a:noFill/>
                    </a:lnL>
                    <a:lnR w="12700" algn="ctr">
                      <a:noFill/>
                    </a:lnR>
                    <a:lnT w="12700" algn="ctr">
                      <a:noFill/>
                    </a:lnT>
                    <a:lnB w="12700" algn="ctr">
                      <a:noFill/>
                    </a:lnB>
                  </a:tcPr>
                </a:tc>
                <a:tc>
                  <a:txBody>
                    <a:bodyPr/>
                    <a:p>
                      <a:pPr>
                        <a:defRPr/>
                      </a:pPr>
                      <a:endParaRPr sz="1600"/>
                    </a:p>
                    <a:p>
                      <a:pPr>
                        <a:defRPr/>
                      </a:pPr>
                      <a:r>
                        <a:rPr sz="1600" b="1" i="0" u="none">
                          <a:solidFill>
                            <a:srgbClr val="388E3C"/>
                          </a:solidFill>
                          <a:latin typeface="Arial"/>
                          <a:ea typeface="Arial"/>
                          <a:cs typeface="Arial"/>
                        </a:rPr>
                        <a:t>✅ Упрощение процедуры участия в закупках</a:t>
                      </a:r>
                      <a:endParaRPr sz="1600"/>
                    </a:p>
                  </a:txBody>
                  <a:tcPr marL="171450" marR="171450" marT="133349" marB="133349" anchor="t">
                    <a:lnL w="12700" algn="ctr">
                      <a:noFill/>
                    </a:lnL>
                    <a:lnR w="12700" algn="ctr">
                      <a:noFill/>
                    </a:lnR>
                    <a:lnT w="12700" algn="ctr">
                      <a:noFill/>
                    </a:lnT>
                    <a:lnB w="12700" algn="ctr">
                      <a:noFill/>
                    </a:lnB>
                  </a:tcPr>
                </a:tc>
              </a:tr>
              <a:tr h="906780">
                <a:tc>
                  <a:txBody>
                    <a:bodyPr/>
                    <a:p>
                      <a:pPr>
                        <a:defRPr/>
                      </a:pPr>
                      <a:endParaRPr sz="1600"/>
                    </a:p>
                    <a:p>
                      <a:pPr>
                        <a:defRPr/>
                      </a:pPr>
                      <a:r>
                        <a:rPr sz="1600" b="1" i="0" u="none">
                          <a:solidFill>
                            <a:srgbClr val="388E3C"/>
                          </a:solidFill>
                          <a:latin typeface="Arial"/>
                          <a:ea typeface="Arial"/>
                          <a:cs typeface="Arial"/>
                        </a:rPr>
                        <a:t>✅ Снижение рисков ошибиться</a:t>
                      </a:r>
                      <a:endParaRPr sz="1600"/>
                    </a:p>
                  </a:txBody>
                  <a:tcPr marL="171450" marR="171450" marT="133349" marB="133349" anchor="t">
                    <a:lnL w="12700" algn="ctr">
                      <a:noFill/>
                    </a:lnL>
                    <a:lnR w="12700" algn="ctr">
                      <a:noFill/>
                    </a:lnR>
                    <a:lnT w="12700" algn="ctr">
                      <a:noFill/>
                    </a:lnT>
                    <a:lnB w="12700" algn="ctr">
                      <a:noFill/>
                    </a:lnB>
                  </a:tcPr>
                </a:tc>
                <a:tc>
                  <a:txBody>
                    <a:bodyPr/>
                    <a:p>
                      <a:pPr>
                        <a:defRPr/>
                      </a:pPr>
                      <a:endParaRPr sz="1600"/>
                    </a:p>
                    <a:p>
                      <a:pPr>
                        <a:defRPr/>
                      </a:pPr>
                      <a:r>
                        <a:rPr sz="1600" b="1" i="0" u="none">
                          <a:solidFill>
                            <a:srgbClr val="388E3C"/>
                          </a:solidFill>
                          <a:latin typeface="Arial"/>
                          <a:ea typeface="Arial"/>
                          <a:cs typeface="Arial"/>
                        </a:rPr>
                        <a:t>✅ Новые возможности для продвижения своей продукции</a:t>
                      </a:r>
                      <a:endParaRPr sz="1600"/>
                    </a:p>
                  </a:txBody>
                  <a:tcPr marL="171450" marR="171450" marT="133349" marB="133349" anchor="t">
                    <a:lnL w="12700" algn="ctr">
                      <a:noFill/>
                    </a:lnL>
                    <a:lnR w="12700" algn="ctr">
                      <a:noFill/>
                    </a:lnR>
                    <a:lnT w="12700" algn="ctr">
                      <a:noFill/>
                    </a:lnT>
                    <a:lnB w="12700" algn="ctr">
                      <a:noFill/>
                    </a:lnB>
                  </a:tcPr>
                </a:tc>
              </a:tr>
              <a:tr h="906780">
                <a:tc>
                  <a:txBody>
                    <a:bodyPr/>
                    <a:p>
                      <a:pPr>
                        <a:defRPr/>
                      </a:pPr>
                      <a:endParaRPr sz="1600"/>
                    </a:p>
                    <a:p>
                      <a:pPr>
                        <a:defRPr/>
                      </a:pPr>
                      <a:r>
                        <a:rPr sz="1600" b="1" i="0" u="none">
                          <a:solidFill>
                            <a:srgbClr val="388E3C"/>
                          </a:solidFill>
                          <a:latin typeface="Arial"/>
                          <a:ea typeface="Arial"/>
                          <a:cs typeface="Arial"/>
                        </a:rPr>
                        <a:t>✅ Прозрачность и контроль</a:t>
                      </a:r>
                      <a:endParaRPr sz="1600"/>
                    </a:p>
                  </a:txBody>
                  <a:tcPr marL="171450" marR="171450" marT="133349" marB="133349" anchor="t">
                    <a:lnL w="12700" algn="ctr">
                      <a:noFill/>
                    </a:lnL>
                    <a:lnR w="12700" algn="ctr">
                      <a:noFill/>
                    </a:lnR>
                    <a:lnT w="12700" algn="ctr">
                      <a:noFill/>
                    </a:lnT>
                    <a:lnB w="12700" algn="ctr">
                      <a:noFill/>
                    </a:lnB>
                  </a:tcPr>
                </a:tc>
                <a:tc>
                  <a:txBody>
                    <a:bodyPr/>
                    <a:p>
                      <a:pPr>
                        <a:defRPr/>
                      </a:pPr>
                      <a:endParaRPr sz="1600"/>
                    </a:p>
                    <a:p>
                      <a:pPr>
                        <a:defRPr/>
                      </a:pPr>
                      <a:r>
                        <a:rPr sz="1600" b="1" i="0" u="none">
                          <a:solidFill>
                            <a:srgbClr val="388E3C"/>
                          </a:solidFill>
                          <a:latin typeface="Arial"/>
                          <a:ea typeface="Arial"/>
                          <a:cs typeface="Arial"/>
                        </a:rPr>
                        <a:t>✅ Снижение административных затрат</a:t>
                      </a:r>
                      <a:endParaRPr sz="1600"/>
                    </a:p>
                  </a:txBody>
                  <a:tcPr marL="171450" marR="171450" marT="133349" marB="133349" anchor="t">
                    <a:lnL w="12700" algn="ctr">
                      <a:noFill/>
                    </a:lnL>
                    <a:lnR w="12700" algn="ctr">
                      <a:noFill/>
                    </a:lnR>
                    <a:lnT w="12700" algn="ctr">
                      <a:noFill/>
                    </a:lnT>
                    <a:lnB w="12700" algn="ctr">
                      <a:noFill/>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02265688" name="Заголовок 1"/>
          <p:cNvSpPr>
            <a:spLocks noGrp="1"/>
          </p:cNvSpPr>
          <p:nvPr>
            <p:ph type="title"/>
          </p:nvPr>
        </p:nvSpPr>
        <p:spPr bwMode="auto">
          <a:xfrm flipH="0" flipV="0">
            <a:off x="91246" y="62971"/>
            <a:ext cx="11985419" cy="656694"/>
          </a:xfrm>
        </p:spPr>
        <p:txBody>
          <a:bodyPr/>
          <a:lstStyle/>
          <a:p>
            <a:pPr algn="ctr">
              <a:defRPr/>
            </a:pPr>
            <a:r>
              <a:rPr sz="2800" b="1" i="0" u="none">
                <a:solidFill>
                  <a:srgbClr val="000000"/>
                </a:solidFill>
                <a:latin typeface="Arial"/>
                <a:ea typeface="Arial"/>
                <a:cs typeface="Arial"/>
              </a:rPr>
              <a:t>Перспективы развития и заключение</a:t>
            </a:r>
            <a:endParaRPr sz="2800"/>
          </a:p>
        </p:txBody>
      </p:sp>
      <p:sp>
        <p:nvSpPr>
          <p:cNvPr id="1268813029" name="Объект 2"/>
          <p:cNvSpPr>
            <a:spLocks noGrp="1"/>
          </p:cNvSpPr>
          <p:nvPr>
            <p:ph idx="1"/>
          </p:nvPr>
        </p:nvSpPr>
        <p:spPr bwMode="auto">
          <a:xfrm flipH="0" flipV="0">
            <a:off x="91246" y="719666"/>
            <a:ext cx="11985419" cy="6000750"/>
          </a:xfrm>
        </p:spPr>
        <p:txBody>
          <a:bodyPr/>
          <a:lstStyle/>
          <a:p>
            <a:pPr marL="0" indent="0">
              <a:buFont typeface="Arial"/>
              <a:buNone/>
              <a:defRPr/>
            </a:pPr>
            <a:r>
              <a:rPr sz="1500" b="0" i="0" u="none">
                <a:solidFill>
                  <a:srgbClr val="000000"/>
                </a:solidFill>
                <a:latin typeface="Arial"/>
                <a:ea typeface="Arial"/>
                <a:cs typeface="Arial"/>
              </a:rPr>
              <a:t>	</a:t>
            </a:r>
            <a:r>
              <a:rPr sz="2200" b="0" i="0" u="none">
                <a:solidFill>
                  <a:srgbClr val="FF0000"/>
                </a:solidFill>
                <a:latin typeface="Arial"/>
                <a:ea typeface="Arial"/>
                <a:cs typeface="Arial"/>
              </a:rPr>
              <a:t>Эксперимент, запущенный Распоряжением № 2710-р,</a:t>
            </a:r>
            <a:r>
              <a:rPr sz="2200" b="0" i="0" u="none">
                <a:solidFill>
                  <a:srgbClr val="000000"/>
                </a:solidFill>
                <a:latin typeface="Arial"/>
                <a:ea typeface="Arial"/>
                <a:cs typeface="Arial"/>
              </a:rPr>
              <a:t> – это первый, но важный шаг на пути к созданию современной и эффективной системы малых закупок. В случае его успешного завершения Минпромторг России совместно с заинтересованными ведомствами представит в Правительство доклад с оценкой результатов .</a:t>
            </a:r>
            <a:endParaRPr sz="2200"/>
          </a:p>
          <a:p>
            <a:pPr marL="0" indent="0">
              <a:buFont typeface="Arial"/>
              <a:buNone/>
              <a:defRPr/>
            </a:pPr>
            <a:r>
              <a:rPr sz="2200" b="0" i="0" u="none">
                <a:solidFill>
                  <a:srgbClr val="000000"/>
                </a:solidFill>
                <a:latin typeface="Arial"/>
                <a:ea typeface="Arial"/>
                <a:cs typeface="Arial"/>
              </a:rPr>
              <a:t>	</a:t>
            </a:r>
            <a:r>
              <a:rPr sz="2200" b="1" i="0" u="none">
                <a:solidFill>
                  <a:srgbClr val="FF0000"/>
                </a:solidFill>
                <a:latin typeface="Arial"/>
                <a:ea typeface="Arial"/>
                <a:cs typeface="Arial"/>
              </a:rPr>
              <a:t>В перспективе рассматривается:</a:t>
            </a:r>
            <a:endParaRPr sz="2200" b="1">
              <a:solidFill>
                <a:srgbClr val="FF0000"/>
              </a:solidFill>
            </a:endParaRPr>
          </a:p>
          <a:p>
            <a:pPr>
              <a:defRPr/>
            </a:pPr>
            <a:r>
              <a:rPr sz="2200" b="0" i="0" u="none">
                <a:solidFill>
                  <a:srgbClr val="000000"/>
                </a:solidFill>
                <a:latin typeface="Arial"/>
                <a:ea typeface="Arial"/>
                <a:cs typeface="Arial"/>
              </a:rPr>
              <a:t>Обязательное использование каталога для всех закупок малого объема.</a:t>
            </a:r>
            <a:endParaRPr sz="2200"/>
          </a:p>
          <a:p>
            <a:pPr>
              <a:defRPr/>
            </a:pPr>
            <a:r>
              <a:rPr sz="2200" b="0" i="0" u="none">
                <a:solidFill>
                  <a:srgbClr val="000000"/>
                </a:solidFill>
                <a:latin typeface="Arial"/>
                <a:ea typeface="Arial"/>
                <a:cs typeface="Arial"/>
              </a:rPr>
              <a:t>Распространение механизма на другие сферы закупок.</a:t>
            </a:r>
            <a:endParaRPr sz="2200"/>
          </a:p>
          <a:p>
            <a:pPr>
              <a:defRPr/>
            </a:pPr>
            <a:r>
              <a:rPr sz="2200" b="0" i="0" u="none">
                <a:solidFill>
                  <a:srgbClr val="000000"/>
                </a:solidFill>
                <a:latin typeface="Arial"/>
                <a:ea typeface="Arial"/>
                <a:cs typeface="Arial"/>
              </a:rPr>
              <a:t>Создание цифровых паспортов единичных ресурсов и сервисов для производителей .</a:t>
            </a:r>
            <a:endParaRPr sz="2200"/>
          </a:p>
          <a:p>
            <a:pPr marL="0" indent="0">
              <a:buFont typeface="Arial"/>
              <a:buNone/>
              <a:defRPr/>
            </a:pPr>
            <a:r>
              <a:rPr sz="2200" b="1" i="0" u="none">
                <a:solidFill>
                  <a:srgbClr val="000000"/>
                </a:solidFill>
                <a:latin typeface="Arial"/>
                <a:ea typeface="Arial"/>
                <a:cs typeface="Arial"/>
              </a:rPr>
              <a:t>	</a:t>
            </a:r>
            <a:r>
              <a:rPr sz="2200" b="1" i="0" u="none">
                <a:solidFill>
                  <a:srgbClr val="FF0000"/>
                </a:solidFill>
                <a:latin typeface="Arial"/>
                <a:ea typeface="Arial"/>
                <a:cs typeface="Arial"/>
              </a:rPr>
              <a:t>Заключение</a:t>
            </a:r>
            <a:endParaRPr sz="2200">
              <a:solidFill>
                <a:srgbClr val="FF0000"/>
              </a:solidFill>
            </a:endParaRPr>
          </a:p>
          <a:p>
            <a:pPr marL="0" indent="0" algn="just">
              <a:buFont typeface="Arial"/>
              <a:buNone/>
              <a:defRPr/>
            </a:pPr>
            <a:r>
              <a:rPr sz="2200"/>
              <a:t>	</a:t>
            </a:r>
            <a:r>
              <a:rPr sz="2200" b="0" i="0" u="none">
                <a:solidFill>
                  <a:srgbClr val="000000"/>
                </a:solidFill>
                <a:latin typeface="Arial"/>
                <a:ea typeface="Arial"/>
                <a:cs typeface="Arial"/>
              </a:rPr>
              <a:t>Запуск эксперимента по единому каталогу товаров для закупок у единственного поставщика – это своевременная и нужная инициатива. </a:t>
            </a:r>
            <a:endParaRPr sz="2200" b="0" i="0" u="none">
              <a:solidFill>
                <a:srgbClr val="000000"/>
              </a:solidFill>
              <a:latin typeface="Arial"/>
              <a:ea typeface="Arial"/>
              <a:cs typeface="Arial"/>
            </a:endParaRPr>
          </a:p>
          <a:p>
            <a:pPr marL="0" indent="0" algn="just">
              <a:buFont typeface="Arial"/>
              <a:buNone/>
              <a:defRPr/>
            </a:pPr>
            <a:r>
              <a:rPr sz="2200" b="0" i="0" u="none">
                <a:solidFill>
                  <a:srgbClr val="000000"/>
                </a:solidFill>
                <a:latin typeface="Arial"/>
                <a:ea typeface="Arial"/>
                <a:cs typeface="Arial"/>
              </a:rPr>
              <a:t>	Она направлена на цифровизацию и оптимизацию процессов, которые долгое время оставались сложными и разрозненными. </a:t>
            </a:r>
            <a:endParaRPr sz="2200" b="0" i="0" u="none">
              <a:solidFill>
                <a:srgbClr val="000000"/>
              </a:solidFill>
              <a:latin typeface="Arial"/>
              <a:ea typeface="Arial"/>
              <a:cs typeface="Arial"/>
            </a:endParaRPr>
          </a:p>
          <a:p>
            <a:pPr marL="0" indent="0" algn="just">
              <a:buFont typeface="Arial"/>
              <a:buNone/>
              <a:defRPr/>
            </a:pPr>
            <a:r>
              <a:rPr sz="2200" b="0" i="0" u="none">
                <a:solidFill>
                  <a:srgbClr val="000000"/>
                </a:solidFill>
                <a:latin typeface="Arial"/>
                <a:ea typeface="Arial"/>
                <a:cs typeface="Arial"/>
              </a:rPr>
              <a:t>	Успешная реализация этого проекта позволит создать по-настоящему конкурентную и прозрачную среду для малого бизнеса в сфере госзаказа, обеспечив государственным и муниципальным заказчикам доступ к лучшим товарам по конкурентным ценам.</a:t>
            </a:r>
            <a:endParaRPr sz="22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959216736" name="Заголовок 1"/>
          <p:cNvSpPr>
            <a:spLocks noGrp="1"/>
          </p:cNvSpPr>
          <p:nvPr>
            <p:ph type="title"/>
          </p:nvPr>
        </p:nvSpPr>
        <p:spPr bwMode="auto">
          <a:xfrm flipH="0" flipV="0">
            <a:off x="108581" y="73554"/>
            <a:ext cx="11974836" cy="868361"/>
          </a:xfrm>
        </p:spPr>
        <p:txBody>
          <a:bodyPr/>
          <a:lstStyle/>
          <a:p>
            <a:pPr algn="ctr">
              <a:defRPr/>
            </a:pPr>
            <a:r>
              <a:rPr sz="2400" b="1">
                <a:solidFill>
                  <a:srgbClr val="000000"/>
                </a:solidFill>
                <a:latin typeface="Arial"/>
                <a:ea typeface="Arial"/>
                <a:cs typeface="Arial"/>
              </a:rPr>
              <a:t>Сделки с единственным поставщиком и закупки лекарств: ряд правил предложено продлить на 2026 год</a:t>
            </a:r>
            <a:endParaRPr/>
          </a:p>
        </p:txBody>
      </p:sp>
      <p:sp>
        <p:nvSpPr>
          <p:cNvPr id="1982065008" name="Объект 2"/>
          <p:cNvSpPr>
            <a:spLocks noGrp="1"/>
          </p:cNvSpPr>
          <p:nvPr>
            <p:ph idx="1"/>
          </p:nvPr>
        </p:nvSpPr>
        <p:spPr bwMode="auto">
          <a:xfrm flipH="0" flipV="0">
            <a:off x="108581" y="941915"/>
            <a:ext cx="11974836" cy="5810249"/>
          </a:xfrm>
        </p:spPr>
        <p:txBody>
          <a:bodyPr vertOverflow="overflow" horzOverflow="overflow" vert="horz" wrap="square" lIns="91440" tIns="45720" rIns="91440" bIns="45720" numCol="1" spcCol="0" rtlCol="0" fromWordArt="0" anchor="t" anchorCtr="0" forceAA="0" upright="0" compatLnSpc="0">
            <a:normAutofit/>
          </a:bodyPr>
          <a:lstStyle/>
          <a:p>
            <a:pPr marL="0" marR="0" indent="0" algn="just">
              <a:buFont typeface="Arial"/>
              <a:buNone/>
              <a:defRPr/>
            </a:pPr>
            <a:r>
              <a:rPr sz="2800">
                <a:solidFill>
                  <a:srgbClr val="000000"/>
                </a:solidFill>
                <a:latin typeface="Arial"/>
                <a:ea typeface="Arial"/>
                <a:cs typeface="Arial"/>
              </a:rPr>
              <a:t>	По проекту заключать госконтракты с единственным поставщиком для федеральных, региональных и муниципальных нужд в </a:t>
            </a:r>
            <a:r>
              <a:rPr sz="2800" u="sng">
                <a:solidFill>
                  <a:schemeClr val="hlink"/>
                </a:solidFill>
                <a:latin typeface="Arial"/>
                <a:ea typeface="Arial"/>
                <a:cs typeface="Arial"/>
                <a:hlinkClick r:id="rId2" tooltip="https://login.consultant.ru/link/?req=doc&amp;base=LAW&amp;n=494934&amp;dst=100003&amp;demo=1"/>
              </a:rPr>
              <a:t>дополнительных случаях</a:t>
            </a:r>
            <a:r>
              <a:rPr sz="2800">
                <a:solidFill>
                  <a:srgbClr val="000000"/>
                </a:solidFill>
                <a:latin typeface="Arial"/>
                <a:ea typeface="Arial"/>
                <a:cs typeface="Arial"/>
              </a:rPr>
              <a:t> заказчики смогут до 31 декабря 2026 года включительно (п. 1 проекта изменений). Сейчас это можно делать </a:t>
            </a:r>
            <a:r>
              <a:rPr sz="2800" u="sng">
                <a:solidFill>
                  <a:schemeClr val="hlink"/>
                </a:solidFill>
                <a:latin typeface="Arial"/>
                <a:ea typeface="Arial"/>
                <a:cs typeface="Arial"/>
                <a:hlinkClick r:id="rId3" tooltip="https://login.consultant.ru/link/?req=doc&amp;base=LAW&amp;n=494934&amp;dst=100033&amp;demo=1"/>
              </a:rPr>
              <a:t>до 31 декабря 2025 года включительно</a:t>
            </a:r>
            <a:r>
              <a:rPr sz="2800">
                <a:solidFill>
                  <a:srgbClr val="000000"/>
                </a:solidFill>
                <a:latin typeface="Arial"/>
                <a:ea typeface="Arial"/>
                <a:cs typeface="Arial"/>
              </a:rPr>
              <a:t>.</a:t>
            </a:r>
            <a:endParaRPr sz="2800">
              <a:latin typeface="Arial"/>
              <a:cs typeface="Arial"/>
            </a:endParaRPr>
          </a:p>
          <a:p>
            <a:pPr algn="just">
              <a:defRPr/>
            </a:pPr>
            <a:r>
              <a:rPr sz="2800">
                <a:solidFill>
                  <a:srgbClr val="000000"/>
                </a:solidFill>
                <a:latin typeface="Arial"/>
                <a:ea typeface="Arial"/>
                <a:cs typeface="Arial"/>
              </a:rPr>
              <a:t>Срок действия </a:t>
            </a:r>
            <a:r>
              <a:rPr sz="2800" u="sng">
                <a:solidFill>
                  <a:schemeClr val="hlink"/>
                </a:solidFill>
                <a:latin typeface="Arial"/>
                <a:ea typeface="Arial"/>
                <a:cs typeface="Arial"/>
                <a:hlinkClick r:id="rId4" tooltip="https://login.consultant.ru/link/?req=doc&amp;base=LAW&amp;n=515968&amp;dst=103497&amp;demo=1"/>
              </a:rPr>
              <a:t>временного правила</a:t>
            </a:r>
            <a:r>
              <a:rPr sz="2800">
                <a:solidFill>
                  <a:srgbClr val="000000"/>
                </a:solidFill>
                <a:latin typeface="Arial"/>
                <a:ea typeface="Arial"/>
                <a:cs typeface="Arial"/>
              </a:rPr>
              <a:t> о применении преимущества к лекарствам из </a:t>
            </a:r>
            <a:r>
              <a:rPr sz="2800" u="sng">
                <a:solidFill>
                  <a:schemeClr val="hlink"/>
                </a:solidFill>
                <a:latin typeface="Arial"/>
                <a:ea typeface="Arial"/>
                <a:cs typeface="Arial"/>
                <a:hlinkClick r:id="rId5" tooltip="https://login.consultant.ru/link/?req=doc&amp;base=LAW&amp;n=359270&amp;dst=100066&amp;demo=1"/>
              </a:rPr>
              <a:t>перечня</a:t>
            </a:r>
            <a:r>
              <a:rPr sz="2800">
                <a:solidFill>
                  <a:srgbClr val="000000"/>
                </a:solidFill>
                <a:latin typeface="Arial"/>
                <a:ea typeface="Arial"/>
                <a:cs typeface="Arial"/>
              </a:rPr>
              <a:t> стратегически значимых продлят по 30 июня 2026 года включительно (пп. "в" п. 3 проекта изменений). Пока оно действует для закупок, которые объявят </a:t>
            </a:r>
            <a:r>
              <a:rPr sz="2800" u="sng">
                <a:solidFill>
                  <a:schemeClr val="hlink"/>
                </a:solidFill>
                <a:latin typeface="Arial"/>
                <a:ea typeface="Arial"/>
                <a:cs typeface="Arial"/>
                <a:hlinkClick r:id="rId4" tooltip="https://login.consultant.ru/link/?req=doc&amp;base=LAW&amp;n=515968&amp;dst=103497&amp;demo=1"/>
              </a:rPr>
              <a:t>по 31 декабря 2025 года включительно</a:t>
            </a:r>
            <a:r>
              <a:rPr sz="2800">
                <a:solidFill>
                  <a:srgbClr val="000000"/>
                </a:solidFill>
                <a:latin typeface="Arial"/>
                <a:ea typeface="Arial"/>
                <a:cs typeface="Arial"/>
              </a:rPr>
              <a:t>.</a:t>
            </a:r>
            <a:endParaRPr sz="2800">
              <a:latin typeface="Arial"/>
              <a:ea typeface="Arial"/>
              <a:cs typeface="Arial"/>
            </a:endParaRPr>
          </a:p>
          <a:p>
            <a:pPr>
              <a:defRPr/>
            </a:pPr>
            <a:r>
              <a:rPr sz="2800" b="0" i="0" u="none">
                <a:solidFill>
                  <a:srgbClr val="2B2B2B"/>
                </a:solidFill>
                <a:latin typeface="Arial"/>
                <a:ea typeface="Arial"/>
                <a:cs typeface="Arial"/>
              </a:rPr>
              <a:t>Перенос связан с тем, что Правительству нужно утвердить порядок формирования перечня стратегически значимых лекарств и сам перечень — это запланировано на весну–лето 2026 года</a:t>
            </a:r>
            <a:endParaRPr sz="28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994904182" name="Заголовок 1"/>
          <p:cNvSpPr>
            <a:spLocks noGrp="1"/>
          </p:cNvSpPr>
          <p:nvPr>
            <p:ph type="title"/>
          </p:nvPr>
        </p:nvSpPr>
        <p:spPr bwMode="auto">
          <a:xfrm flipH="0" flipV="0">
            <a:off x="186496" y="158221"/>
            <a:ext cx="11794919" cy="6541028"/>
          </a:xfrm>
        </p:spPr>
        <p:txBody>
          <a:bodyPr/>
          <a:lstStyle/>
          <a:p>
            <a:pPr algn="ctr">
              <a:defRPr/>
            </a:pPr>
            <a:r>
              <a:rPr sz="2800" b="1" i="0" u="none">
                <a:solidFill>
                  <a:srgbClr val="222222"/>
                </a:solidFill>
                <a:latin typeface="Arial"/>
                <a:ea typeface="Arial"/>
                <a:cs typeface="Arial"/>
              </a:rPr>
              <a:t>Когда заключать контракты с едпоставщиком в электронной форме через ЕИС</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19391038" name="Заголовок 1"/>
          <p:cNvSpPr>
            <a:spLocks noGrp="1"/>
          </p:cNvSpPr>
          <p:nvPr>
            <p:ph type="title"/>
          </p:nvPr>
        </p:nvSpPr>
        <p:spPr bwMode="auto">
          <a:xfrm flipH="0" flipV="0">
            <a:off x="91246" y="73554"/>
            <a:ext cx="11996002" cy="6678611"/>
          </a:xfrm>
        </p:spPr>
        <p:txBody>
          <a:bodyPr vertOverflow="overflow" horzOverflow="overflow" vert="horz" wrap="square" lIns="91440" tIns="45720" rIns="91440" bIns="45720" numCol="1" spcCol="0" rtlCol="0" fromWordArt="0" anchor="ctr" anchorCtr="0" forceAA="0" upright="0" compatLnSpc="0">
            <a:normAutofit fontScale="95000" lnSpcReduction="1000"/>
          </a:bodyPr>
          <a:lstStyle/>
          <a:p>
            <a:pPr>
              <a:defRPr/>
            </a:pPr>
            <a:r>
              <a:rPr u="sng">
                <a:solidFill>
                  <a:schemeClr val="hlink"/>
                </a:solidFill>
                <a:hlinkClick r:id="rId2" tooltip="https://1gzakaz.ru/group?groupId=1663367&amp;locale=ru&amp;date=2025-06-27&amp;isStatic=false&amp;anchor=XA00MD42NM&amp;pubAlias=mcfr-go.mini"/>
              </a:rPr>
              <a:t> </a:t>
            </a:r>
            <a:r>
              <a:rPr u="sng">
                <a:solidFill>
                  <a:schemeClr val="hlink"/>
                </a:solidFill>
                <a:hlinkClick r:id="rId3" tooltip="https://1gzakaz.ru/group?groupId=1663367&amp;locale=ru&amp;date=2025-06-27&amp;isStatic=false&amp;anchor=XA00MH42O9&amp;pubAlias=mcfr-go.mini"/>
              </a:rPr>
              <a:t> </a:t>
            </a:r>
            <a:r>
              <a:rPr u="sng">
                <a:solidFill>
                  <a:schemeClr val="hlink"/>
                </a:solidFill>
                <a:hlinkClick r:id="rId4" tooltip="https://1gzakaz.ru/group?groupId=1663367&amp;locale=ru&amp;date=2025-06-27&amp;isStatic=false&amp;anchor=XA00MIA2OG&amp;pubAlias=mcfr-go.mini"/>
              </a:rPr>
              <a:t> </a:t>
            </a:r>
            <a:r>
              <a:rPr u="sng">
                <a:solidFill>
                  <a:schemeClr val="hlink"/>
                </a:solidFill>
                <a:hlinkClick r:id="rId5" tooltip="https://1gzakaz.ru/group?groupId=1663367&amp;locale=ru&amp;date=2025-06-27&amp;isStatic=false&amp;anchor=XA00MFC2NV&amp;pubAlias=mcfr-go.mini"/>
              </a:rPr>
              <a:t> </a:t>
            </a:r>
            <a:r>
              <a:rPr u="sng">
                <a:solidFill>
                  <a:schemeClr val="hlink"/>
                </a:solidFill>
                <a:hlinkClick r:id="rId6" tooltip="https://1gzakaz.ru/group?groupId=1663367&amp;locale=ru&amp;date=2025-06-27&amp;isStatic=false&amp;anchor=XA00MFU2O2&amp;pubAlias=mcfr-go.mini"/>
              </a:rPr>
              <a:t> </a:t>
            </a:r>
            <a:r>
              <a:rPr u="sng">
                <a:solidFill>
                  <a:schemeClr val="hlink"/>
                </a:solidFill>
                <a:hlinkClick r:id="rId7" tooltip="https://1gzakaz.ru/group?groupId=1663367&amp;locale=ru&amp;date=2025-06-27&amp;isStatic=false&amp;anchor=XA00MJU2OD&amp;pubAlias=mcfr-go.mini"/>
              </a:rPr>
              <a:t> </a:t>
            </a:r>
            <a:r>
              <a:rPr u="sng">
                <a:solidFill>
                  <a:schemeClr val="hlink"/>
                </a:solidFill>
                <a:hlinkClick r:id="rId8" tooltip="https://1gzakaz.ru/group?groupId=1663367&amp;locale=ru&amp;date=2025-06-27&amp;isStatic=false&amp;anchor=XA00MIK2NM&amp;pubAlias=mcfr-go.mini"/>
              </a:rPr>
              <a:t> </a:t>
            </a:r>
            <a:r>
              <a:rPr u="sng">
                <a:solidFill>
                  <a:schemeClr val="hlink"/>
                </a:solidFill>
                <a:hlinkClick r:id="rId9" tooltip="https://1gzakaz.ru/#/document/86/863004"/>
              </a:rPr>
              <a:t> </a:t>
            </a:r>
            <a:endParaRPr/>
          </a:p>
          <a:p>
            <a:pPr algn="ctr">
              <a:defRPr/>
            </a:pPr>
            <a:r>
              <a:rPr sz="2800" b="0" i="0" u="none">
                <a:solidFill>
                  <a:srgbClr val="222222"/>
                </a:solidFill>
                <a:latin typeface="Arial"/>
                <a:ea typeface="Arial"/>
                <a:cs typeface="Arial"/>
              </a:rPr>
              <a:t>Контракты с едпоставщиком по пунктам</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2</a:t>
            </a:r>
            <a:r>
              <a:rPr sz="2800" b="0" i="0" u="none">
                <a:solidFill>
                  <a:srgbClr val="222222"/>
                </a:solidFill>
                <a:latin typeface="Arial"/>
                <a:ea typeface="Arial"/>
                <a:cs typeface="Arial"/>
              </a:rPr>
              <a:t> (кроме случаев, когда условие о заключении контракта без использования ЕИС указано в актах Президента и Правительства),</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6</a:t>
            </a:r>
            <a:r>
              <a:rPr sz="2800" b="0" i="0" u="none">
                <a:solidFill>
                  <a:srgbClr val="222222"/>
                </a:solidFill>
                <a:latin typeface="Arial"/>
                <a:ea typeface="Arial"/>
                <a:cs typeface="Arial"/>
              </a:rPr>
              <a:t>,</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6.1</a:t>
            </a:r>
            <a:r>
              <a:rPr sz="2800" b="0" i="0" u="none">
                <a:solidFill>
                  <a:srgbClr val="222222"/>
                </a:solidFill>
                <a:latin typeface="Arial"/>
                <a:ea typeface="Arial"/>
                <a:cs typeface="Arial"/>
              </a:rPr>
              <a:t>,</a:t>
            </a:r>
            <a:r>
              <a:rPr lang="ru-RU" sz="2800" b="1" i="0" u="none" strike="noStrike" cap="none" spc="0">
                <a:solidFill>
                  <a:schemeClr val="tx1"/>
                </a:solidFill>
                <a:latin typeface="Arial"/>
                <a:ea typeface="Arial"/>
                <a:cs typeface="Arial"/>
              </a:rPr>
              <a:t>11</a:t>
            </a:r>
            <a:r>
              <a:rPr sz="2800" b="0" i="0" u="none">
                <a:solidFill>
                  <a:srgbClr val="222222"/>
                </a:solidFill>
                <a:latin typeface="Arial"/>
                <a:ea typeface="Arial"/>
                <a:cs typeface="Arial"/>
              </a:rPr>
              <a:t>,</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12</a:t>
            </a:r>
            <a:r>
              <a:rPr sz="2800" b="0" i="0" u="none">
                <a:solidFill>
                  <a:srgbClr val="222222"/>
                </a:solidFill>
                <a:latin typeface="Arial"/>
                <a:ea typeface="Arial"/>
                <a:cs typeface="Arial"/>
              </a:rPr>
              <a:t>,</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54 </a:t>
            </a:r>
            <a:r>
              <a:rPr sz="2800" b="0" i="0" u="none">
                <a:solidFill>
                  <a:srgbClr val="222222"/>
                </a:solidFill>
                <a:latin typeface="Arial"/>
                <a:ea typeface="Arial"/>
                <a:cs typeface="Arial"/>
              </a:rPr>
              <a:t>и</a:t>
            </a:r>
            <a:r>
              <a:rPr lang="ru-RU" sz="2800" b="1" i="0" u="sng" strike="noStrike" cap="none" spc="0">
                <a:solidFill>
                  <a:schemeClr val="hlink"/>
                </a:solidFill>
                <a:latin typeface="Arial"/>
                <a:ea typeface="Arial"/>
                <a:cs typeface="Arial"/>
                <a:hlinkClick r:id="rId10" tooltip="https://1gzakaz.ru/group?groupId=1663367&amp;locale=ru&amp;date=2025-06-27&amp;isStatic=false&amp;anchor=XA00MHA2O8&amp;pubAlias=mcfr-go.mini"/>
              </a:rPr>
              <a:t> 55</a:t>
            </a:r>
            <a:r>
              <a:rPr sz="2800" b="0" i="0" u="none">
                <a:solidFill>
                  <a:srgbClr val="222222"/>
                </a:solidFill>
                <a:latin typeface="Arial"/>
                <a:ea typeface="Arial"/>
                <a:cs typeface="Arial"/>
              </a:rPr>
              <a:t> </a:t>
            </a:r>
            <a:r>
              <a:rPr sz="2800" b="0" i="0" u="none">
                <a:solidFill>
                  <a:srgbClr val="222222"/>
                </a:solidFill>
                <a:latin typeface="Arial"/>
                <a:ea typeface="Arial"/>
                <a:cs typeface="Arial"/>
              </a:rPr>
              <a:t> части 1 статьи 93 Закона № 44-ФЗ с 2025 года заказчики обязаны заключать через ЕИС (</a:t>
            </a:r>
            <a:r>
              <a:rPr lang="ru-RU" sz="2800" b="1" i="0" u="none" strike="noStrike" cap="none" spc="0">
                <a:solidFill>
                  <a:schemeClr val="tx1"/>
                </a:solidFill>
                <a:latin typeface="Arial"/>
                <a:ea typeface="Arial"/>
                <a:cs typeface="Arial"/>
              </a:rPr>
              <a:t>ч. 14 ст. 93 Закона № 44-ФЗ</a:t>
            </a:r>
            <a:r>
              <a:rPr sz="2800" b="0" i="0" u="none">
                <a:solidFill>
                  <a:srgbClr val="222222"/>
                </a:solidFill>
                <a:latin typeface="Arial"/>
                <a:ea typeface="Arial"/>
                <a:cs typeface="Arial"/>
              </a:rPr>
              <a:t>).</a:t>
            </a:r>
            <a:br>
              <a:rPr sz="2800" b="0" i="0" u="none">
                <a:solidFill>
                  <a:srgbClr val="222222"/>
                </a:solidFill>
                <a:latin typeface="Arial"/>
                <a:ea typeface="Arial"/>
                <a:cs typeface="Arial"/>
              </a:rPr>
            </a:br>
            <a:br>
              <a:rPr sz="2800" b="0" i="0" u="none">
                <a:solidFill>
                  <a:srgbClr val="222222"/>
                </a:solidFill>
                <a:latin typeface="Arial"/>
                <a:ea typeface="Arial"/>
                <a:cs typeface="Arial"/>
              </a:rPr>
            </a:br>
            <a:br>
              <a:rPr sz="2800" b="0" i="0" u="none">
                <a:solidFill>
                  <a:srgbClr val="222222"/>
                </a:solidFill>
                <a:latin typeface="Arial"/>
                <a:ea typeface="Arial"/>
                <a:cs typeface="Arial"/>
              </a:rPr>
            </a:br>
            <a:br>
              <a:rPr sz="2800" b="0" i="0" u="none">
                <a:solidFill>
                  <a:srgbClr val="222222"/>
                </a:solidFill>
                <a:latin typeface="Arial"/>
                <a:ea typeface="Arial"/>
                <a:cs typeface="Arial"/>
              </a:rPr>
            </a:br>
            <a:r>
              <a:rPr sz="1800" b="0" i="0" u="none">
                <a:solidFill>
                  <a:schemeClr val="tx1"/>
                </a:solidFill>
                <a:latin typeface="Arial"/>
                <a:ea typeface="Arial"/>
                <a:cs typeface="Arial"/>
              </a:rPr>
              <a:t>В следующем слайде, в таблице показали</a:t>
            </a:r>
            <a:r>
              <a:rPr sz="1800" b="0" i="0" u="none">
                <a:solidFill>
                  <a:schemeClr val="tx1"/>
                </a:solidFill>
                <a:latin typeface="Arial"/>
                <a:ea typeface="Arial"/>
                <a:cs typeface="Arial"/>
              </a:rPr>
              <a:t> </a:t>
            </a:r>
            <a:r>
              <a:rPr sz="1800" b="0" i="0" u="none">
                <a:solidFill>
                  <a:schemeClr val="tx1"/>
                </a:solidFill>
                <a:latin typeface="Arial"/>
                <a:ea typeface="Arial"/>
                <a:cs typeface="Arial"/>
              </a:rPr>
              <a:t>когда заказчик обязан, а когда вправе подписать электронный контракт с едпоставщиком. Красный цвет ячейки – заказчик</a:t>
            </a:r>
            <a:r>
              <a:rPr sz="1800" b="0" i="0" u="none">
                <a:solidFill>
                  <a:schemeClr val="tx1"/>
                </a:solidFill>
                <a:latin typeface="Arial"/>
                <a:ea typeface="Arial"/>
                <a:cs typeface="Arial"/>
              </a:rPr>
              <a:t> </a:t>
            </a:r>
            <a:r>
              <a:rPr lang="ru-RU" sz="1800" b="1" i="0" u="none" strike="noStrike" cap="none" spc="0">
                <a:solidFill>
                  <a:schemeClr val="tx1"/>
                </a:solidFill>
                <a:latin typeface="Arial"/>
                <a:ea typeface="Arial"/>
                <a:cs typeface="Arial"/>
              </a:rPr>
              <a:t>должен заключить цифровой контракт</a:t>
            </a:r>
            <a:r>
              <a:rPr sz="1800" b="0" i="0" u="none">
                <a:solidFill>
                  <a:schemeClr val="tx1"/>
                </a:solidFill>
                <a:latin typeface="Arial"/>
                <a:ea typeface="Arial"/>
                <a:cs typeface="Arial"/>
              </a:rPr>
              <a:t>. Голубой цвет – заказчик вправе заключить контракт в электронном виде. Зеленый –</a:t>
            </a:r>
            <a:r>
              <a:rPr sz="1800" b="0" i="0" u="none">
                <a:solidFill>
                  <a:schemeClr val="tx1"/>
                </a:solidFill>
                <a:latin typeface="Arial"/>
                <a:ea typeface="Arial"/>
                <a:cs typeface="Arial"/>
              </a:rPr>
              <a:t> </a:t>
            </a:r>
            <a:r>
              <a:rPr lang="ru-RU" sz="1800" b="1" i="0" u="none" strike="noStrike" cap="none" spc="0">
                <a:solidFill>
                  <a:schemeClr val="tx1"/>
                </a:solidFill>
                <a:latin typeface="Arial"/>
                <a:ea typeface="Arial"/>
                <a:cs typeface="Arial"/>
              </a:rPr>
              <a:t>контракт заключают</a:t>
            </a:r>
            <a:r>
              <a:rPr sz="1800" b="0" i="0" u="none">
                <a:solidFill>
                  <a:schemeClr val="tx1"/>
                </a:solidFill>
                <a:latin typeface="Arial"/>
                <a:ea typeface="Arial"/>
                <a:cs typeface="Arial"/>
              </a:rPr>
              <a:t> </a:t>
            </a:r>
            <a:r>
              <a:rPr sz="1800" b="0" i="0" u="none">
                <a:solidFill>
                  <a:schemeClr val="tx1"/>
                </a:solidFill>
                <a:latin typeface="Arial"/>
                <a:ea typeface="Arial"/>
                <a:cs typeface="Arial"/>
              </a:rPr>
              <a:t>на бумаге без ЕИС.</a:t>
            </a:r>
            <a:br>
              <a:rPr sz="1800" b="0" i="0" u="none">
                <a:solidFill>
                  <a:schemeClr val="tx1"/>
                </a:solidFill>
                <a:latin typeface="Arial"/>
                <a:ea typeface="Arial"/>
                <a:cs typeface="Arial"/>
              </a:rPr>
            </a:br>
            <a:br>
              <a:rPr sz="1050" b="0" i="0" u="none">
                <a:solidFill>
                  <a:srgbClr val="222222"/>
                </a:solidFill>
                <a:latin typeface="Arial"/>
                <a:ea typeface="Arial"/>
                <a:cs typeface="Arial"/>
              </a:rPr>
            </a:br>
            <a:endParaRPr/>
          </a:p>
          <a:p>
            <a:pPr>
              <a:defRPr/>
            </a:pPr>
            <a:r>
              <a:rPr sz="1050" b="0" i="0" u="none">
                <a:solidFill>
                  <a:srgbClr val="222222"/>
                </a:solidFill>
                <a:latin typeface="Arial"/>
                <a:ea typeface="Arial"/>
                <a:cs typeface="Arial"/>
              </a:rPr>
              <a:t> </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76164471" name="Заголовок 1"/>
          <p:cNvSpPr>
            <a:spLocks noGrp="1"/>
          </p:cNvSpPr>
          <p:nvPr>
            <p:ph type="title"/>
          </p:nvPr>
        </p:nvSpPr>
        <p:spPr bwMode="auto">
          <a:xfrm flipH="0" flipV="0">
            <a:off x="-14586" y="-528"/>
            <a:ext cx="12197086" cy="6826778"/>
          </a:xfrm>
        </p:spPr>
        <p:txBody>
          <a:bodyPr/>
          <a:lstStyle/>
          <a:p>
            <a:pPr>
              <a:defRPr/>
            </a:pPr>
            <a:endParaRPr/>
          </a:p>
        </p:txBody>
      </p:sp>
      <p:pic>
        <p:nvPicPr>
          <p:cNvPr id="1340946314" name=""/>
          <p:cNvPicPr>
            <a:picLocks noChangeAspect="1"/>
          </p:cNvPicPr>
          <p:nvPr/>
        </p:nvPicPr>
        <p:blipFill>
          <a:blip r:embed="rId2"/>
          <a:stretch/>
        </p:blipFill>
        <p:spPr bwMode="auto">
          <a:xfrm flipH="0" flipV="0">
            <a:off x="-14586" y="-528"/>
            <a:ext cx="12197086" cy="687313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564950756" name="Заголовок 1"/>
          <p:cNvSpPr>
            <a:spLocks noGrp="1"/>
          </p:cNvSpPr>
          <p:nvPr>
            <p:ph type="title"/>
          </p:nvPr>
        </p:nvSpPr>
        <p:spPr bwMode="auto">
          <a:xfrm flipH="0" flipV="0">
            <a:off x="154747" y="129116"/>
            <a:ext cx="11885147" cy="691090"/>
          </a:xfrm>
        </p:spPr>
        <p:txBody>
          <a:bodyPr/>
          <a:lstStyle/>
          <a:p>
            <a:pPr algn="ctr">
              <a:defRPr/>
            </a:pPr>
            <a:r>
              <a:rPr sz="2400" b="1" i="0" u="none">
                <a:solidFill>
                  <a:srgbClr val="222222"/>
                </a:solidFill>
                <a:latin typeface="Arial"/>
                <a:ea typeface="Arial"/>
                <a:cs typeface="Arial"/>
              </a:rPr>
              <a:t>Как провести закупку у единственного поставщика по 44-ФЗ</a:t>
            </a:r>
            <a:endParaRPr/>
          </a:p>
        </p:txBody>
      </p:sp>
      <p:sp>
        <p:nvSpPr>
          <p:cNvPr id="1643009160" name="Объект 2"/>
          <p:cNvSpPr>
            <a:spLocks noGrp="1"/>
          </p:cNvSpPr>
          <p:nvPr>
            <p:ph idx="1"/>
          </p:nvPr>
        </p:nvSpPr>
        <p:spPr bwMode="auto">
          <a:xfrm flipH="0" flipV="0">
            <a:off x="154747" y="820208"/>
            <a:ext cx="11885147" cy="5873749"/>
          </a:xfrm>
        </p:spPr>
        <p:txBody>
          <a:bodyPr/>
          <a:lstStyle/>
          <a:p>
            <a:pPr marL="0" indent="0">
              <a:buFont typeface="Arial"/>
              <a:buNone/>
              <a:defRPr/>
            </a:pPr>
            <a:r>
              <a:rPr u="sng">
                <a:solidFill>
                  <a:schemeClr val="hlink"/>
                </a:solidFill>
                <a:hlinkClick r:id="rId2" tooltip="https://1gzakaz.ru/group?groupId=20980806&amp;locale=ru&amp;date=2025-07-01&amp;isStatic=false&amp;anchor=dfasn7qmgd&amp;pubAlias=mcfr-go.mini"/>
              </a:rPr>
              <a:t> </a:t>
            </a:r>
            <a:r>
              <a:rPr u="sng">
                <a:solidFill>
                  <a:schemeClr val="hlink"/>
                </a:solidFill>
                <a:hlinkClick r:id="rId3" tooltip="https://1gzakaz.ru/group?groupId=21052895&amp;locale=ru&amp;date=2025-07-01&amp;isStatic=false&amp;pubAlias=mcfr-go.mini"/>
              </a:rPr>
              <a:t> </a:t>
            </a:r>
            <a:r>
              <a:rPr u="sng">
                <a:solidFill>
                  <a:schemeClr val="hlink"/>
                </a:solidFill>
                <a:hlinkClick r:id="rId4" tooltip="https://1gzakaz.ru/group?groupId=21052895&amp;locale=ru&amp;date=2025-07-01&amp;isStatic=false&amp;anchor=dfas4ykkd2&amp;pubAlias=mcfr-go.mini"/>
              </a:rPr>
              <a:t> </a:t>
            </a:r>
            <a:r>
              <a:rPr sz="2400" u="sng">
                <a:solidFill>
                  <a:schemeClr val="hlink"/>
                </a:solidFill>
                <a:hlinkClick r:id="rId5" tooltip="https://1gzakaz.ru/#/document/16/195729"/>
              </a:rPr>
              <a:t> </a:t>
            </a:r>
            <a:endParaRPr sz="2400"/>
          </a:p>
          <a:p>
            <a:pPr algn="just">
              <a:defRPr/>
            </a:pPr>
            <a:r>
              <a:rPr sz="2400" b="0" i="0" u="none">
                <a:solidFill>
                  <a:srgbClr val="FF0000"/>
                </a:solidFill>
                <a:latin typeface="Arial"/>
                <a:ea typeface="Arial"/>
                <a:cs typeface="Arial"/>
              </a:rPr>
              <a:t>Прежде чем заключить контракт с единственным поставщиком</a:t>
            </a:r>
            <a:r>
              <a:rPr sz="2400" b="0" i="0" u="none">
                <a:solidFill>
                  <a:srgbClr val="222222"/>
                </a:solidFill>
                <a:latin typeface="Arial"/>
                <a:ea typeface="Arial"/>
                <a:cs typeface="Arial"/>
              </a:rPr>
              <a:t>,</a:t>
            </a:r>
            <a:r>
              <a:rPr sz="2400" b="0" i="0" u="none">
                <a:solidFill>
                  <a:srgbClr val="222222"/>
                </a:solidFill>
                <a:latin typeface="Arial"/>
                <a:ea typeface="Arial"/>
                <a:cs typeface="Arial"/>
              </a:rPr>
              <a:t> </a:t>
            </a:r>
            <a:r>
              <a:rPr lang="ru-RU" sz="2400" b="0" i="0" u="sng" strike="noStrike" cap="none" spc="0">
                <a:solidFill>
                  <a:schemeClr val="hlink"/>
                </a:solidFill>
                <a:latin typeface="+mn-lt"/>
                <a:ea typeface="+mn-ea"/>
                <a:cs typeface="+mn-cs"/>
                <a:hlinkClick r:id="rId6" tooltip="https://1gzakaz.ru/group?groupId=20980806&amp;locale=ru&amp;date=2025-07-01&amp;isStatic=false&amp;anchor=dfasr2g66h&amp;pubAlias=mcfr-go.mini"/>
              </a:rPr>
              <a:t>запланируйте</a:t>
            </a:r>
            <a:r>
              <a:rPr sz="2400" b="0" i="0" u="none">
                <a:solidFill>
                  <a:srgbClr val="222222"/>
                </a:solidFill>
                <a:latin typeface="Arial"/>
                <a:ea typeface="Arial"/>
                <a:cs typeface="Arial"/>
              </a:rPr>
              <a:t> </a:t>
            </a:r>
            <a:r>
              <a:rPr sz="2400" b="0" i="0" u="none">
                <a:solidFill>
                  <a:srgbClr val="222222"/>
                </a:solidFill>
                <a:latin typeface="Arial"/>
                <a:ea typeface="Arial"/>
                <a:cs typeface="Arial"/>
              </a:rPr>
              <a:t>закупку и</a:t>
            </a:r>
            <a:r>
              <a:rPr sz="2400" b="0" i="0" u="none">
                <a:solidFill>
                  <a:srgbClr val="222222"/>
                </a:solidFill>
                <a:latin typeface="Arial"/>
                <a:ea typeface="Arial"/>
                <a:cs typeface="Arial"/>
              </a:rPr>
              <a:t> </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рассчитайте </a:t>
            </a:r>
            <a:r>
              <a:rPr sz="2400" b="0" i="0" u="none">
                <a:solidFill>
                  <a:srgbClr val="222222"/>
                </a:solidFill>
                <a:latin typeface="Arial"/>
                <a:ea typeface="Arial"/>
                <a:cs typeface="Arial"/>
              </a:rPr>
              <a:t>цену. Возможность осуществить закупку у едпоставщика и</a:t>
            </a:r>
            <a:r>
              <a:rPr sz="2400" b="0" i="0" u="none">
                <a:solidFill>
                  <a:srgbClr val="222222"/>
                </a:solidFill>
                <a:latin typeface="Arial"/>
                <a:ea typeface="Arial"/>
                <a:cs typeface="Arial"/>
              </a:rPr>
              <a:t> </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случаи </a:t>
            </a:r>
            <a:r>
              <a:rPr sz="2400" b="0" i="0" u="none">
                <a:solidFill>
                  <a:srgbClr val="222222"/>
                </a:solidFill>
                <a:latin typeface="Arial"/>
                <a:ea typeface="Arial"/>
                <a:cs typeface="Arial"/>
              </a:rPr>
              <a:t>таких закупок закреплены в</a:t>
            </a:r>
            <a:r>
              <a:rPr sz="2400" b="0" i="0" u="none">
                <a:solidFill>
                  <a:srgbClr val="222222"/>
                </a:solidFill>
                <a:latin typeface="Arial"/>
                <a:ea typeface="Arial"/>
                <a:cs typeface="Arial"/>
              </a:rPr>
              <a:t> </a:t>
            </a:r>
            <a:r>
              <a:rPr lang="ru-RU" sz="2400" b="0" i="0" u="sng" strike="noStrike" cap="none" spc="0">
                <a:solidFill>
                  <a:schemeClr val="hlink"/>
                </a:solidFill>
                <a:latin typeface="+mn-lt"/>
                <a:ea typeface="+mn-ea"/>
                <a:cs typeface="+mn-cs"/>
                <a:hlinkClick r:id="rId7" tooltip="https://1gzakaz.ru/group?groupId=1663367&amp;locale=ru&amp;date=2025-07-01&amp;isStatic=false&amp;anchor=ZAP1OUK3AF&amp;pubAlias=mcfr-go.mini"/>
              </a:rPr>
              <a:t> части 1</a:t>
            </a:r>
            <a:r>
              <a:rPr sz="2400" b="0" i="0" u="none">
                <a:solidFill>
                  <a:srgbClr val="222222"/>
                </a:solidFill>
                <a:latin typeface="Arial"/>
                <a:ea typeface="Arial"/>
                <a:cs typeface="Arial"/>
              </a:rPr>
              <a:t> </a:t>
            </a:r>
            <a:r>
              <a:rPr sz="2400" b="0" i="0" u="none">
                <a:solidFill>
                  <a:srgbClr val="222222"/>
                </a:solidFill>
                <a:latin typeface="Arial"/>
                <a:ea typeface="Arial"/>
                <a:cs typeface="Arial"/>
              </a:rPr>
              <a:t>статьи 93 Закона № 44-ФЗ. Выбор</a:t>
            </a:r>
            <a:r>
              <a:rPr sz="2400" b="0" i="0" u="none">
                <a:solidFill>
                  <a:srgbClr val="222222"/>
                </a:solidFill>
                <a:latin typeface="Arial"/>
                <a:ea typeface="Arial"/>
                <a:cs typeface="Arial"/>
              </a:rPr>
              <a:t> </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основания</a:t>
            </a:r>
            <a:r>
              <a:rPr lang="ru-RU" sz="2400" b="0" i="0" u="sng" strike="noStrike" cap="none" spc="0">
                <a:solidFill>
                  <a:schemeClr val="hlink"/>
                </a:solidFill>
                <a:latin typeface="+mn-lt"/>
                <a:ea typeface="+mn-ea"/>
                <a:cs typeface="+mn-cs"/>
                <a:hlinkClick r:id="rId8" tooltip="https://1gzakaz.ru/group?groupId=92992784&amp;locale=ru&amp;date=2025-07-01&amp;isStatic=false&amp;anchor=XA00LUO2M6&amp;pubAlias=mcfr-go.mini"/>
              </a:rPr>
              <a:t> </a:t>
            </a:r>
            <a:r>
              <a:rPr sz="2400" b="0" i="0" u="none">
                <a:solidFill>
                  <a:srgbClr val="222222"/>
                </a:solidFill>
                <a:latin typeface="Arial"/>
                <a:ea typeface="Arial"/>
                <a:cs typeface="Arial"/>
              </a:rPr>
              <a:t>для такой закупки зависит от того, какие установлены ограничения, например от максимальной цены контракта, годового объема закупок, объекта закупки, а также от того, кто вправе стать едпоставщиком.</a:t>
            </a:r>
            <a:endParaRPr sz="2400"/>
          </a:p>
          <a:p>
            <a:pPr marL="0" indent="0" algn="just">
              <a:buFont typeface="Arial"/>
              <a:buNone/>
              <a:defRPr/>
            </a:pPr>
            <a:endParaRPr sz="2400"/>
          </a:p>
          <a:p>
            <a:pPr algn="just">
              <a:defRPr/>
            </a:pPr>
            <a:r>
              <a:rPr sz="2400" b="0" i="0" u="none">
                <a:solidFill>
                  <a:srgbClr val="222222"/>
                </a:solidFill>
                <a:latin typeface="Arial"/>
                <a:ea typeface="Arial"/>
                <a:cs typeface="Arial"/>
              </a:rPr>
              <a:t>Заказчики до конца 2025 года вправе проводить</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закупки у едпоставщика</a:t>
            </a:r>
            <a:r>
              <a:rPr sz="2400" b="0" i="0" u="none">
                <a:solidFill>
                  <a:srgbClr val="222222"/>
                </a:solidFill>
                <a:latin typeface="Arial"/>
                <a:ea typeface="Arial"/>
                <a:cs typeface="Arial"/>
              </a:rPr>
              <a:t>, которого выберет Правительство, высший исполнительный орган субъекта или муниципалитета.  Для собственных нужд власти Москвы могут определять допоснования для прямых закупок и порядок их проведения.</a:t>
            </a:r>
            <a:br>
              <a:rPr sz="240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50885985" name="Заголовок 1"/>
          <p:cNvSpPr>
            <a:spLocks noGrp="1"/>
          </p:cNvSpPr>
          <p:nvPr>
            <p:ph type="title"/>
          </p:nvPr>
        </p:nvSpPr>
        <p:spPr bwMode="auto">
          <a:xfrm flipH="0" flipV="0">
            <a:off x="101830" y="62971"/>
            <a:ext cx="11996002" cy="6668028"/>
          </a:xfrm>
        </p:spPr>
        <p:txBody>
          <a:bodyPr/>
          <a:lstStyle/>
          <a:p>
            <a:pPr>
              <a:defRPr/>
            </a:pPr>
            <a:endParaRPr/>
          </a:p>
        </p:txBody>
      </p:sp>
      <p:pic>
        <p:nvPicPr>
          <p:cNvPr id="1955240721" name=""/>
          <p:cNvPicPr>
            <a:picLocks noChangeAspect="1"/>
          </p:cNvPicPr>
          <p:nvPr/>
        </p:nvPicPr>
        <p:blipFill>
          <a:blip r:embed="rId2"/>
          <a:stretch/>
        </p:blipFill>
        <p:spPr bwMode="auto">
          <a:xfrm flipH="0" flipV="0">
            <a:off x="101830" y="264583"/>
            <a:ext cx="11996002" cy="6275916"/>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816218299" name="Заголовок 1"/>
          <p:cNvSpPr>
            <a:spLocks noGrp="1"/>
          </p:cNvSpPr>
          <p:nvPr>
            <p:ph type="title"/>
          </p:nvPr>
        </p:nvSpPr>
        <p:spPr bwMode="auto">
          <a:xfrm flipH="0" flipV="0">
            <a:off x="59496" y="62971"/>
            <a:ext cx="12048919" cy="6646861"/>
          </a:xfrm>
        </p:spPr>
        <p:txBody>
          <a:bodyPr/>
          <a:lstStyle/>
          <a:p>
            <a:pPr>
              <a:defRPr/>
            </a:pPr>
            <a:r>
              <a:rPr u="sng">
                <a:solidFill>
                  <a:schemeClr val="hlink"/>
                </a:solidFill>
                <a:hlinkClick r:id="rId2" tooltip="https://1gzakaz.ru/group?groupId=124364895&amp;locale=ru&amp;date=2025-06-27&amp;isStatic=false&amp;pubAlias=mcfr-go.mini"/>
              </a:rPr>
              <a:t>  </a:t>
            </a:r>
            <a:endParaRPr/>
          </a:p>
          <a:p>
            <a:pPr algn="ctr">
              <a:defRPr/>
            </a:pPr>
            <a:r>
              <a:rPr sz="2800"/>
              <a:t>	</a:t>
            </a:r>
            <a:r>
              <a:rPr sz="3600" b="0" i="0" u="none">
                <a:solidFill>
                  <a:srgbClr val="222222"/>
                </a:solidFill>
                <a:latin typeface="Arial"/>
                <a:ea typeface="Arial"/>
                <a:cs typeface="Arial"/>
              </a:rPr>
              <a:t>Чтобы заключить</a:t>
            </a:r>
            <a:r>
              <a:rPr sz="3600" b="0" i="0" u="none">
                <a:solidFill>
                  <a:srgbClr val="222222"/>
                </a:solidFill>
                <a:latin typeface="Arial"/>
                <a:ea typeface="Arial"/>
                <a:cs typeface="Arial"/>
              </a:rPr>
              <a:t> </a:t>
            </a:r>
            <a:r>
              <a:rPr lang="ru-RU" sz="3600" b="1" i="0" u="sng" strike="noStrike" cap="none" spc="0">
                <a:solidFill>
                  <a:schemeClr val="hlink"/>
                </a:solidFill>
                <a:latin typeface="+mj-lt"/>
                <a:ea typeface="+mj-ea"/>
                <a:cs typeface="+mj-cs"/>
                <a:hlinkClick r:id="rId3" tooltip="https://1gzakaz.ru/group?groupId=78245115&amp;locale=ru&amp;date=2025-06-27&amp;isStatic=false&amp;pubAlias=mcfr-go.mini"/>
              </a:rPr>
              <a:t>контракт с едпоставщиком</a:t>
            </a:r>
            <a:r>
              <a:rPr sz="3600" b="0" i="0" u="none">
                <a:solidFill>
                  <a:srgbClr val="222222"/>
                </a:solidFill>
                <a:latin typeface="Arial"/>
                <a:ea typeface="Arial"/>
                <a:cs typeface="Arial"/>
              </a:rPr>
              <a:t> </a:t>
            </a:r>
            <a:r>
              <a:rPr sz="3600" b="0" i="0" u="none">
                <a:solidFill>
                  <a:srgbClr val="222222"/>
                </a:solidFill>
                <a:latin typeface="Arial"/>
                <a:ea typeface="Arial"/>
                <a:cs typeface="Arial"/>
              </a:rPr>
              <a:t>через ЕИС с 1 июля 2025 года, учитывайте следующие правила:</a:t>
            </a:r>
            <a:endParaRPr sz="3600"/>
          </a:p>
          <a:p>
            <a:pPr marL="394023" indent="-394023" algn="ctr">
              <a:buFont typeface="Arial"/>
              <a:buChar char="–"/>
              <a:defRPr/>
            </a:pPr>
            <a:r>
              <a:rPr sz="3600" b="0" i="0" u="none">
                <a:solidFill>
                  <a:srgbClr val="222222"/>
                </a:solidFill>
                <a:latin typeface="Arial"/>
                <a:ea typeface="Arial"/>
                <a:cs typeface="Arial"/>
              </a:rPr>
              <a:t>Сформируйте проект контракта в ЕИС </a:t>
            </a:r>
            <a:r>
              <a:rPr sz="3600" b="0" i="0" u="none">
                <a:solidFill>
                  <a:srgbClr val="222222"/>
                </a:solidFill>
                <a:latin typeface="Arial"/>
                <a:ea typeface="Arial"/>
                <a:cs typeface="Arial"/>
              </a:rPr>
              <a:t>.</a:t>
            </a:r>
            <a:endParaRPr sz="3600"/>
          </a:p>
          <a:p>
            <a:pPr marL="394023" indent="-394023" algn="ctr">
              <a:buFont typeface="Arial"/>
              <a:buChar char="–"/>
              <a:defRPr/>
            </a:pPr>
            <a:r>
              <a:rPr sz="3600" b="0" i="0" u="none">
                <a:solidFill>
                  <a:srgbClr val="222222"/>
                </a:solidFill>
                <a:latin typeface="Arial"/>
                <a:ea typeface="Arial"/>
                <a:cs typeface="Arial"/>
              </a:rPr>
              <a:t>Направьте проект контракта едпоставщику.</a:t>
            </a:r>
            <a:endParaRPr sz="3600"/>
          </a:p>
          <a:p>
            <a:pPr marL="394023" indent="-394023" algn="ctr">
              <a:buFont typeface="Arial"/>
              <a:buChar char="–"/>
              <a:defRPr/>
            </a:pPr>
            <a:r>
              <a:rPr sz="3600" b="0" i="0" u="none">
                <a:solidFill>
                  <a:srgbClr val="222222"/>
                </a:solidFill>
                <a:latin typeface="Arial"/>
                <a:ea typeface="Arial"/>
                <a:cs typeface="Arial"/>
              </a:rPr>
              <a:t>Подпишите контракт.</a:t>
            </a:r>
            <a:endParaRPr sz="3600"/>
          </a:p>
          <a:p>
            <a:pPr marL="394023" indent="-394023" algn="ctr">
              <a:buFont typeface="Arial"/>
              <a:buChar char="–"/>
              <a:defRPr/>
            </a:pPr>
            <a:r>
              <a:rPr sz="3600" b="0" i="0" u="none">
                <a:solidFill>
                  <a:srgbClr val="222222"/>
                </a:solidFill>
                <a:latin typeface="Arial"/>
                <a:ea typeface="Arial"/>
                <a:cs typeface="Arial"/>
              </a:rPr>
              <a:t>Сформируйте сведения о цифровом контракте.</a:t>
            </a:r>
            <a:br>
              <a:rPr sz="2800" b="0" i="0" u="none">
                <a:solidFill>
                  <a:srgbClr val="222222"/>
                </a:solidFill>
                <a:latin typeface="Arial"/>
                <a:ea typeface="Arial"/>
                <a:cs typeface="Arial"/>
              </a:rPr>
            </a:br>
            <a:br>
              <a:rPr sz="1050" b="0" i="0" u="none">
                <a:solidFill>
                  <a:srgbClr val="222222"/>
                </a:solidFill>
                <a:latin typeface="Arial"/>
                <a:ea typeface="Arial"/>
                <a:cs typeface="Arial"/>
              </a:rPr>
            </a:br>
            <a:endParaRPr/>
          </a:p>
          <a:p>
            <a:pPr>
              <a:defRPr/>
            </a:pPr>
            <a:r>
              <a:rPr sz="1050" b="0" i="0" u="none">
                <a:solidFill>
                  <a:srgbClr val="222222"/>
                </a:solidFill>
                <a:latin typeface="Arial"/>
                <a:ea typeface="Arial"/>
                <a:cs typeface="Arial"/>
              </a:rPr>
              <a:t> </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422917868" name="Заголовок 1"/>
          <p:cNvSpPr>
            <a:spLocks noGrp="1"/>
          </p:cNvSpPr>
          <p:nvPr>
            <p:ph type="title"/>
          </p:nvPr>
        </p:nvSpPr>
        <p:spPr bwMode="auto">
          <a:xfrm flipH="0" flipV="0">
            <a:off x="115059" y="76200"/>
            <a:ext cx="12003940" cy="908049"/>
          </a:xfrm>
        </p:spPr>
        <p:txBody>
          <a:bodyPr/>
          <a:lstStyle/>
          <a:p>
            <a:pPr algn="ctr">
              <a:defRPr/>
            </a:pPr>
            <a:r>
              <a:rPr sz="2800" b="1" i="0" u="none">
                <a:solidFill>
                  <a:srgbClr val="222222"/>
                </a:solidFill>
                <a:latin typeface="Arial"/>
                <a:ea typeface="Arial"/>
                <a:cs typeface="Arial"/>
              </a:rPr>
              <a:t>Схема. Как заключить цифровой контракт с едпоставщиком</a:t>
            </a:r>
            <a:endParaRPr sz="2800" b="1"/>
          </a:p>
        </p:txBody>
      </p:sp>
      <p:sp>
        <p:nvSpPr>
          <p:cNvPr id="536701657" name="Объект 2"/>
          <p:cNvSpPr>
            <a:spLocks noGrp="1"/>
          </p:cNvSpPr>
          <p:nvPr>
            <p:ph idx="1"/>
          </p:nvPr>
        </p:nvSpPr>
        <p:spPr bwMode="auto">
          <a:xfrm flipH="0" flipV="0">
            <a:off x="115059" y="984249"/>
            <a:ext cx="12003940" cy="4525961"/>
          </a:xfrm>
        </p:spPr>
        <p:txBody>
          <a:bodyPr/>
          <a:lstStyle/>
          <a:p>
            <a:pPr marL="0" indent="0" algn="l">
              <a:buFont typeface="Arial"/>
              <a:buNone/>
              <a:defRPr/>
            </a:pPr>
            <a:r>
              <a:rPr sz="1800" b="0" i="0" u="none">
                <a:solidFill>
                  <a:srgbClr val="222222"/>
                </a:solidFill>
                <a:latin typeface="Arial"/>
                <a:ea typeface="Arial"/>
                <a:cs typeface="Arial"/>
              </a:rPr>
              <a:t>	При проведении закупки у едпоставщика и подписании электронного контракта оба контрагента работают в личных кабинетах ЕИС. Общий процесс заключения цифрового контракта с единственным поставщиком показали на схеме.</a:t>
            </a:r>
            <a:br>
              <a:rPr sz="180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pic>
        <p:nvPicPr>
          <p:cNvPr id="639110460" name=""/>
          <p:cNvPicPr>
            <a:picLocks noChangeAspect="1"/>
          </p:cNvPicPr>
          <p:nvPr/>
        </p:nvPicPr>
        <p:blipFill>
          <a:blip r:embed="rId2"/>
          <a:stretch/>
        </p:blipFill>
        <p:spPr bwMode="auto">
          <a:xfrm flipH="0" flipV="0">
            <a:off x="1800249" y="1965646"/>
            <a:ext cx="8900558" cy="44796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07232417" name="Заголовок 1"/>
          <p:cNvSpPr>
            <a:spLocks noGrp="1"/>
          </p:cNvSpPr>
          <p:nvPr>
            <p:ph type="title"/>
          </p:nvPr>
        </p:nvSpPr>
        <p:spPr bwMode="auto">
          <a:xfrm flipH="0" flipV="0">
            <a:off x="122996" y="62971"/>
            <a:ext cx="11943086" cy="635528"/>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sz="2400" b="1" i="0" u="none">
                <a:solidFill>
                  <a:schemeClr val="tx1"/>
                </a:solidFill>
                <a:latin typeface="Arial"/>
                <a:ea typeface="Arial"/>
                <a:cs typeface="Arial"/>
              </a:rPr>
              <a:t>Цифровой едпоставщик: правила работы – 2025</a:t>
            </a:r>
            <a:endParaRPr/>
          </a:p>
        </p:txBody>
      </p:sp>
      <p:sp>
        <p:nvSpPr>
          <p:cNvPr id="398847809" name="Объект 2"/>
          <p:cNvSpPr>
            <a:spLocks noGrp="1"/>
          </p:cNvSpPr>
          <p:nvPr>
            <p:ph idx="1"/>
          </p:nvPr>
        </p:nvSpPr>
        <p:spPr bwMode="auto">
          <a:xfrm flipH="0" flipV="0">
            <a:off x="122996" y="698499"/>
            <a:ext cx="11943086" cy="6011333"/>
          </a:xfrm>
        </p:spPr>
        <p:txBody>
          <a:bodyPr vertOverflow="overflow" horzOverflow="overflow" vert="horz" wrap="square" lIns="91440" tIns="45720" rIns="91440" bIns="45720" numCol="1" spcCol="0" rtlCol="0" fromWordArt="0" anchor="t" anchorCtr="0" forceAA="0" upright="0" compatLnSpc="0">
            <a:normAutofit fontScale="85000" lnSpcReduction="3000"/>
          </a:bodyPr>
          <a:lstStyle/>
          <a:p>
            <a:pPr>
              <a:defRPr/>
            </a:pPr>
            <a:r>
              <a:rPr sz="2200" b="0" i="0" u="none">
                <a:solidFill>
                  <a:srgbClr val="FF0000"/>
                </a:solidFill>
                <a:latin typeface="Arial"/>
                <a:ea typeface="Arial"/>
                <a:cs typeface="Arial"/>
              </a:rPr>
              <a:t>Нельзя признать участника закупки уклонившимся. </a:t>
            </a:r>
            <a:r>
              <a:rPr sz="2200" b="0" i="0" u="none">
                <a:solidFill>
                  <a:srgbClr val="000000"/>
                </a:solidFill>
                <a:latin typeface="Arial"/>
                <a:ea typeface="Arial"/>
                <a:cs typeface="Arial"/>
              </a:rPr>
              <a:t> Положения о признании участника закупки уклонившимся (ч. 6 ст. 51 Закона № 44ФЗ) не применяются при заключении в 2025 году цифрового контракта с единственным поставщиком. Часть 8 статьи 3 Закона № 484-ФЗ.</a:t>
            </a:r>
            <a:endParaRPr sz="2200">
              <a:latin typeface="Arial"/>
              <a:cs typeface="Arial"/>
            </a:endParaRPr>
          </a:p>
          <a:p>
            <a:pPr>
              <a:defRPr/>
            </a:pPr>
            <a:r>
              <a:rPr sz="2200" b="0" i="0" u="none">
                <a:solidFill>
                  <a:srgbClr val="FF0000"/>
                </a:solidFill>
                <a:latin typeface="Arial"/>
                <a:ea typeface="Arial"/>
                <a:cs typeface="Arial"/>
              </a:rPr>
              <a:t>Не ограничено количество протоколов разногласий.</a:t>
            </a:r>
            <a:r>
              <a:rPr sz="2200" b="0" i="0" u="none">
                <a:solidFill>
                  <a:srgbClr val="000000"/>
                </a:solidFill>
                <a:latin typeface="Arial"/>
                <a:ea typeface="Arial"/>
                <a:cs typeface="Arial"/>
              </a:rPr>
              <a:t>  Количество протоколов разногласий, которые можно сформировать, подписать и разместить в ЕИС, не ограничено (п. 2 ч. 3 ст. 51 Закона № 44ФЗ). В протоколе разногласий поставщик указывает положения проекта цифрового контракта, с которыми не согласен. Часть 8 статьи 3 Закона № 484ФЗ.</a:t>
            </a:r>
            <a:endParaRPr sz="2200">
              <a:latin typeface="Arial"/>
              <a:cs typeface="Arial"/>
            </a:endParaRPr>
          </a:p>
          <a:p>
            <a:pPr>
              <a:defRPr/>
            </a:pPr>
            <a:r>
              <a:rPr sz="2200" b="0" i="0" u="none">
                <a:solidFill>
                  <a:srgbClr val="FF0000"/>
                </a:solidFill>
                <a:latin typeface="Arial"/>
                <a:ea typeface="Arial"/>
                <a:cs typeface="Arial"/>
              </a:rPr>
              <a:t>Участник может отказаться от заключения контракта.</a:t>
            </a:r>
            <a:r>
              <a:rPr sz="2200" b="0" i="0" u="none">
                <a:solidFill>
                  <a:srgbClr val="000000"/>
                </a:solidFill>
                <a:latin typeface="Arial"/>
                <a:ea typeface="Arial"/>
                <a:cs typeface="Arial"/>
              </a:rPr>
              <a:t> Участник закупки вправе подписать и разместить в ЕИС отказ от заключения контракта. Часть 8 статьи 3 Закона № 484ФЗ.</a:t>
            </a:r>
            <a:endParaRPr sz="2200">
              <a:latin typeface="Arial"/>
              <a:cs typeface="Arial"/>
            </a:endParaRPr>
          </a:p>
          <a:p>
            <a:pPr>
              <a:defRPr/>
            </a:pPr>
            <a:r>
              <a:rPr sz="2200" b="0" i="0" u="none">
                <a:solidFill>
                  <a:srgbClr val="FF0000"/>
                </a:solidFill>
                <a:latin typeface="Arial"/>
                <a:ea typeface="Arial"/>
                <a:cs typeface="Arial"/>
              </a:rPr>
              <a:t>Заказчик может отказаться от заключения контракта.</a:t>
            </a:r>
            <a:r>
              <a:rPr sz="2200" b="0" i="0" u="none">
                <a:solidFill>
                  <a:srgbClr val="000000"/>
                </a:solidFill>
                <a:latin typeface="Arial"/>
                <a:ea typeface="Arial"/>
                <a:cs typeface="Arial"/>
              </a:rPr>
              <a:t> Заказчик вправе сформировать и разместить в ЕИС протокол об отказе от заключения контракта. Часть 8 статьи 3 Закона № 484ФЗ.</a:t>
            </a:r>
            <a:endParaRPr sz="2200">
              <a:latin typeface="Arial"/>
              <a:cs typeface="Arial"/>
            </a:endParaRPr>
          </a:p>
          <a:p>
            <a:pPr>
              <a:defRPr/>
            </a:pPr>
            <a:r>
              <a:rPr sz="2200" b="0" i="0" u="none">
                <a:solidFill>
                  <a:srgbClr val="FF0000"/>
                </a:solidFill>
                <a:latin typeface="Arial"/>
                <a:ea typeface="Arial"/>
                <a:cs typeface="Arial"/>
              </a:rPr>
              <a:t>Есть автоотказ от заключения контракта.</a:t>
            </a:r>
            <a:r>
              <a:rPr sz="2200" b="0" i="0" u="none">
                <a:solidFill>
                  <a:srgbClr val="000000"/>
                </a:solidFill>
                <a:latin typeface="Arial"/>
                <a:ea typeface="Arial"/>
                <a:cs typeface="Arial"/>
              </a:rPr>
              <a:t> Если участник закупки в течение пяти рабочих дней не подписал проект контракта или не направил протокол разногласий, сработает автоотказ от заключения контракта.</a:t>
            </a:r>
            <a:endParaRPr sz="2200">
              <a:latin typeface="Arial"/>
              <a:cs typeface="Arial"/>
            </a:endParaRPr>
          </a:p>
          <a:p>
            <a:pPr>
              <a:defRPr/>
            </a:pPr>
            <a:r>
              <a:rPr sz="2200" b="0" i="0" u="none">
                <a:solidFill>
                  <a:srgbClr val="FF0000"/>
                </a:solidFill>
                <a:latin typeface="Arial"/>
                <a:ea typeface="Arial"/>
                <a:cs typeface="Arial"/>
              </a:rPr>
              <a:t>Срок оплаты контракта –  семь дней.</a:t>
            </a:r>
            <a:r>
              <a:rPr sz="2200" b="0" i="0" u="none">
                <a:solidFill>
                  <a:srgbClr val="000000"/>
                </a:solidFill>
                <a:latin typeface="Arial"/>
                <a:ea typeface="Arial"/>
                <a:cs typeface="Arial"/>
              </a:rPr>
              <a:t> Срок оплаты цифрового контракта с едпоставщиком – не более семи рабочих дней с даты подписания документа о приемке (ч. 13.1 ст. 34 Закона № 44ФЗ). В случае с бумажным едпоставщиком на оплату допускается 10 рабочих дней.</a:t>
            </a:r>
            <a:endParaRPr sz="2200">
              <a:latin typeface="Arial"/>
              <a:cs typeface="Arial"/>
            </a:endParaRPr>
          </a:p>
          <a:p>
            <a:pPr>
              <a:defRPr/>
            </a:pPr>
            <a:r>
              <a:rPr sz="2200" b="0" i="0" u="none">
                <a:solidFill>
                  <a:srgbClr val="FF0000"/>
                </a:solidFill>
                <a:latin typeface="Arial"/>
                <a:ea typeface="Arial"/>
                <a:cs typeface="Arial"/>
              </a:rPr>
              <a:t>Работают правила электронного актирования.</a:t>
            </a:r>
            <a:r>
              <a:rPr sz="2200" b="0" i="0" u="none">
                <a:solidFill>
                  <a:srgbClr val="000000"/>
                </a:solidFill>
                <a:latin typeface="Arial"/>
                <a:ea typeface="Arial"/>
                <a:cs typeface="Arial"/>
              </a:rPr>
              <a:t> К цифровым контрактам с едпоставщиком применяются правила электронной приемки товаров, работ, услуг (ч. 13, 14 ст. 94 Закона № 44ФЗ).</a:t>
            </a:r>
            <a:endParaRPr sz="2200">
              <a:latin typeface="Arial"/>
              <a:cs typeface="Arial"/>
            </a:endParaRPr>
          </a:p>
          <a:p>
            <a:pPr>
              <a:defRPr/>
            </a:pPr>
            <a:endParaRPr sz="1800" b="0" i="0" u="none">
              <a:solidFill>
                <a:srgbClr val="000000"/>
              </a:solidFill>
              <a:latin typeface="Arial"/>
              <a:cs typeface="Arial"/>
            </a:endParaRPr>
          </a:p>
          <a:p>
            <a:pPr marL="0" indent="0">
              <a:buFont typeface="Arial"/>
              <a:buNone/>
              <a:defRPr/>
            </a:pPr>
            <a:endParaRPr sz="1200" b="0" i="0" u="none">
              <a:solidFill>
                <a:srgbClr val="000000"/>
              </a:solidFill>
              <a:latin typeface="Times New Roman"/>
              <a:ea typeface="Times New Roman"/>
              <a:cs typeface="Times New Roman"/>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80456711" name="Заголовок 1"/>
          <p:cNvSpPr>
            <a:spLocks noGrp="1"/>
          </p:cNvSpPr>
          <p:nvPr>
            <p:ph type="title"/>
          </p:nvPr>
        </p:nvSpPr>
        <p:spPr bwMode="auto">
          <a:xfrm flipH="0" flipV="0">
            <a:off x="101830" y="73554"/>
            <a:ext cx="11985419" cy="6689195"/>
          </a:xfrm>
        </p:spPr>
        <p:txBody>
          <a:bodyPr/>
          <a:lstStyle/>
          <a:p>
            <a:pPr algn="l">
              <a:defRPr/>
            </a:pPr>
            <a:r>
              <a:rPr sz="2800" u="sng">
                <a:solidFill>
                  <a:schemeClr val="hlink"/>
                </a:solidFill>
                <a:hlinkClick r:id="rId2" tooltip="https://1gzakaz.ru/group?groupId=1663367&amp;locale=ru&amp;date=2025-06-27&amp;isStatic=false&amp;anchor=XA00MCI2NJ&amp;pubAlias=mcfr-go.mini"/>
              </a:rPr>
              <a:t> </a:t>
            </a:r>
            <a:r>
              <a:rPr sz="2800" u="sng">
                <a:solidFill>
                  <a:schemeClr val="hlink"/>
                </a:solidFill>
                <a:hlinkClick r:id="rId3" tooltip="https://1gzakaz.ru/group?groupId=1663367&amp;locale=ru&amp;date=2025-06-27&amp;isStatic=false&amp;anchor=XA00MH02O7&amp;pubAlias=mcfr-go.mini"/>
              </a:rPr>
              <a:t>  </a:t>
            </a:r>
            <a:r>
              <a:rPr sz="2800" u="sng">
                <a:solidFill>
                  <a:schemeClr val="hlink"/>
                </a:solidFill>
                <a:hlinkClick r:id="rId4" tooltip="https://1gzakaz.ru/group?groupId=1663367&amp;locale=ru&amp;date=2025-06-27&amp;isStatic=false&amp;anchor=XA00MK22OD&amp;pubAlias=mcfr-go.mini"/>
              </a:rPr>
              <a:t> </a:t>
            </a:r>
            <a:endParaRPr sz="2800"/>
          </a:p>
          <a:p>
            <a:pPr algn="l">
              <a:defRPr/>
            </a:pPr>
            <a:r>
              <a:rPr sz="2800" b="0" i="0" u="none">
                <a:solidFill>
                  <a:srgbClr val="222222"/>
                </a:solidFill>
                <a:latin typeface="Arial"/>
                <a:ea typeface="Arial"/>
                <a:cs typeface="Arial"/>
              </a:rPr>
              <a:t>	Информацию по контрактам с единственным поставщиком по пунктам</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1</a:t>
            </a:r>
            <a:r>
              <a:rPr sz="2800" b="0" i="0" u="none">
                <a:solidFill>
                  <a:srgbClr val="222222"/>
                </a:solidFill>
                <a:latin typeface="Arial"/>
                <a:ea typeface="Arial"/>
                <a:cs typeface="Arial"/>
              </a:rPr>
              <a:t>,</a:t>
            </a:r>
            <a:r>
              <a:rPr lang="ru-RU" sz="2800" b="1" i="0" u="sng" strike="noStrike" cap="none" spc="0">
                <a:solidFill>
                  <a:schemeClr val="hlink"/>
                </a:solidFill>
                <a:latin typeface="+mj-lt"/>
                <a:ea typeface="+mj-ea"/>
                <a:cs typeface="+mj-cs"/>
                <a:hlinkClick r:id="rId5" tooltip="https://1gzakaz.ru/group?groupId=1663367&amp;locale=ru&amp;date=2025-06-27&amp;isStatic=false&amp;anchor=XA00MI82OF&amp;pubAlias=mcfr-go.mini"/>
              </a:rPr>
              <a:t> 8</a:t>
            </a:r>
            <a:r>
              <a:rPr sz="2800" b="0" i="0" u="none">
                <a:solidFill>
                  <a:srgbClr val="222222"/>
                </a:solidFill>
                <a:latin typeface="Arial"/>
                <a:ea typeface="Arial"/>
                <a:cs typeface="Arial"/>
              </a:rPr>
              <a:t>,</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22</a:t>
            </a:r>
            <a:r>
              <a:rPr sz="2800" b="0" i="0" u="none">
                <a:solidFill>
                  <a:srgbClr val="222222"/>
                </a:solidFill>
                <a:latin typeface="Arial"/>
                <a:ea typeface="Arial"/>
                <a:cs typeface="Arial"/>
              </a:rPr>
              <a:t> и</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29</a:t>
            </a:r>
            <a:r>
              <a:rPr sz="2800" b="0" i="0" u="none">
                <a:solidFill>
                  <a:srgbClr val="222222"/>
                </a:solidFill>
                <a:latin typeface="Arial"/>
                <a:ea typeface="Arial"/>
                <a:cs typeface="Arial"/>
              </a:rPr>
              <a:t> части 1 статьи 93 Закона № 44-ФЗ заказчик вправе формировать без применения ЕИС, за исключением цены контракта и идентификационного кода закупки. При этом в проект контракта включите дополнительные условия:</a:t>
            </a:r>
            <a:endParaRPr sz="2800"/>
          </a:p>
          <a:p>
            <a:pPr marL="394023" indent="-394023" algn="l">
              <a:buFont typeface="Arial"/>
              <a:buChar char="–"/>
              <a:defRPr/>
            </a:pPr>
            <a:r>
              <a:rPr sz="2800" b="0" i="0" u="none">
                <a:solidFill>
                  <a:srgbClr val="222222"/>
                </a:solidFill>
                <a:latin typeface="Arial"/>
                <a:ea typeface="Arial"/>
                <a:cs typeface="Arial"/>
              </a:rPr>
              <a:t>полное и сокращенное наименование, реквизиты счета единственного поставщика;</a:t>
            </a:r>
            <a:endParaRPr sz="2800"/>
          </a:p>
          <a:p>
            <a:pPr marL="394023" indent="-394023" algn="l">
              <a:buFont typeface="Arial"/>
              <a:buChar char="–"/>
              <a:defRPr/>
            </a:pPr>
            <a:r>
              <a:rPr sz="2800" b="0" i="0" u="none">
                <a:solidFill>
                  <a:srgbClr val="222222"/>
                </a:solidFill>
                <a:latin typeface="Arial"/>
                <a:ea typeface="Arial"/>
                <a:cs typeface="Arial"/>
              </a:rPr>
              <a:t>реквизиты счета платежного или банковского агента, который действует по поручению единственного поставщика.</a:t>
            </a:r>
            <a:br>
              <a:rPr sz="280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877433661" name="Заголовок 1"/>
          <p:cNvSpPr>
            <a:spLocks noGrp="1"/>
          </p:cNvSpPr>
          <p:nvPr>
            <p:ph type="title"/>
          </p:nvPr>
        </p:nvSpPr>
        <p:spPr bwMode="auto">
          <a:xfrm flipH="0" flipV="0">
            <a:off x="101830" y="52387"/>
            <a:ext cx="12006586" cy="1143000"/>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lang="ru-RU" sz="2400" b="1" i="0" u="none" strike="noStrike" cap="none" spc="0">
                <a:solidFill>
                  <a:srgbClr val="222222"/>
                </a:solidFill>
                <a:latin typeface="Arial"/>
                <a:ea typeface="Arial"/>
                <a:cs typeface="Arial"/>
              </a:rPr>
              <a:t>В цифровом контракте реализовали возможность указать платежные реквизиты третьих лиц</a:t>
            </a:r>
            <a:endParaRPr sz="2400"/>
          </a:p>
        </p:txBody>
      </p:sp>
      <p:sp>
        <p:nvSpPr>
          <p:cNvPr id="1595022933" name="Объект 2"/>
          <p:cNvSpPr>
            <a:spLocks noGrp="1"/>
          </p:cNvSpPr>
          <p:nvPr>
            <p:ph idx="1"/>
          </p:nvPr>
        </p:nvSpPr>
        <p:spPr bwMode="auto">
          <a:xfrm flipH="0" flipV="0">
            <a:off x="101830" y="1195387"/>
            <a:ext cx="12006586" cy="5567361"/>
          </a:xfrm>
        </p:spPr>
        <p:txBody>
          <a:bodyPr/>
          <a:lstStyle/>
          <a:p>
            <a:pPr marL="0" indent="0">
              <a:buFont typeface="Arial"/>
              <a:buNone/>
              <a:defRPr/>
            </a:pPr>
            <a:r>
              <a:rPr sz="1050" b="0" i="0" u="none">
                <a:solidFill>
                  <a:srgbClr val="222222"/>
                </a:solidFill>
                <a:latin typeface="Arial"/>
                <a:ea typeface="Arial"/>
                <a:cs typeface="Arial"/>
              </a:rPr>
              <a:t>	</a:t>
            </a:r>
            <a:r>
              <a:rPr sz="1800" b="0" i="0" u="none">
                <a:solidFill>
                  <a:srgbClr val="222222"/>
                </a:solidFill>
                <a:latin typeface="Arial"/>
                <a:ea typeface="Arial"/>
                <a:cs typeface="Arial"/>
              </a:rPr>
              <a:t>Теперь блок «Реквизиты счета поставщика» переименован в «Реквизиты для осуществления оплаты», в котором доступна кнопка «Добавить получателя оплаты».</a:t>
            </a:r>
            <a:endParaRPr sz="1800" b="0" i="0" u="none">
              <a:solidFill>
                <a:srgbClr val="222222"/>
              </a:solidFill>
              <a:latin typeface="Arial"/>
              <a:ea typeface="Arial"/>
              <a:cs typeface="Arial"/>
            </a:endParaRPr>
          </a:p>
        </p:txBody>
      </p:sp>
      <p:pic>
        <p:nvPicPr>
          <p:cNvPr id="2088550756" name=""/>
          <p:cNvPicPr>
            <a:picLocks noChangeAspect="1"/>
          </p:cNvPicPr>
          <p:nvPr/>
        </p:nvPicPr>
        <p:blipFill>
          <a:blip r:embed="rId2"/>
          <a:stretch/>
        </p:blipFill>
        <p:spPr bwMode="auto">
          <a:xfrm flipH="0" flipV="0">
            <a:off x="1154666" y="1974513"/>
            <a:ext cx="10131399" cy="478823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532743921" name="Заголовок 1"/>
          <p:cNvSpPr>
            <a:spLocks noGrp="1"/>
          </p:cNvSpPr>
          <p:nvPr>
            <p:ph type="title"/>
          </p:nvPr>
        </p:nvSpPr>
        <p:spPr bwMode="auto">
          <a:xfrm flipH="0" flipV="0">
            <a:off x="112413" y="52387"/>
            <a:ext cx="11974836" cy="900111"/>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400" b="1" i="0" u="none" strike="noStrike" cap="none" spc="0">
                <a:solidFill>
                  <a:srgbClr val="222222"/>
                </a:solidFill>
                <a:latin typeface="Arial"/>
                <a:ea typeface="Arial"/>
                <a:cs typeface="Arial"/>
              </a:rPr>
            </a:br>
            <a:br>
              <a:rPr lang="ru-RU" sz="2400" b="1" i="0" u="none" strike="noStrike" cap="none" spc="0">
                <a:solidFill>
                  <a:srgbClr val="222222"/>
                </a:solidFill>
                <a:latin typeface="Arial"/>
                <a:ea typeface="Arial"/>
                <a:cs typeface="Arial"/>
              </a:rPr>
            </a:br>
            <a:r>
              <a:rPr lang="ru-RU" sz="2400" b="1" i="0" u="none" strike="noStrike" cap="none" spc="0">
                <a:solidFill>
                  <a:srgbClr val="222222"/>
                </a:solidFill>
                <a:latin typeface="Arial"/>
                <a:ea typeface="Arial"/>
                <a:cs typeface="Arial"/>
              </a:rPr>
              <a:t>В цифровом контракте реализовали возможность указать платежные реквизиты третьих лиц</a:t>
            </a:r>
            <a:endParaRPr sz="2400"/>
          </a:p>
          <a:p>
            <a:pPr>
              <a:defRPr/>
            </a:pPr>
            <a:endParaRPr/>
          </a:p>
        </p:txBody>
      </p:sp>
      <p:sp>
        <p:nvSpPr>
          <p:cNvPr id="1578486379" name="Объект 2"/>
          <p:cNvSpPr>
            <a:spLocks noGrp="1"/>
          </p:cNvSpPr>
          <p:nvPr>
            <p:ph idx="1"/>
          </p:nvPr>
        </p:nvSpPr>
        <p:spPr bwMode="auto">
          <a:xfrm flipH="0" flipV="0">
            <a:off x="112413" y="952499"/>
            <a:ext cx="11974836" cy="5799666"/>
          </a:xfrm>
        </p:spPr>
        <p:txBody>
          <a:bodyPr/>
          <a:lstStyle/>
          <a:p>
            <a:pPr>
              <a:defRPr/>
            </a:pPr>
            <a:endParaRPr/>
          </a:p>
          <a:p>
            <a:pPr>
              <a:defRPr/>
            </a:pPr>
            <a:endParaRPr sz="1050" b="0" i="0" u="none">
              <a:solidFill>
                <a:srgbClr val="222222"/>
              </a:solidFill>
              <a:latin typeface="Arial"/>
              <a:ea typeface="Arial"/>
              <a:cs typeface="Arial"/>
            </a:endParaRPr>
          </a:p>
          <a:p>
            <a:pPr>
              <a:defRPr/>
            </a:pPr>
            <a:r>
              <a:rPr sz="2400" b="0" i="0" u="none">
                <a:solidFill>
                  <a:srgbClr val="222222"/>
                </a:solidFill>
                <a:latin typeface="Arial"/>
                <a:ea typeface="Arial"/>
                <a:cs typeface="Arial"/>
              </a:rPr>
              <a:t>В печатной форме в блоке «Реквизиты для осуществления оплат» в первой строке отображаются заполненные реквизиты счета поставщика, во второй строке –  заполненные реквизиты счета получателя платежа.</a:t>
            </a:r>
            <a:endParaRPr sz="2400" b="0" i="0" u="none">
              <a:solidFill>
                <a:srgbClr val="222222"/>
              </a:solidFill>
              <a:latin typeface="Arial"/>
              <a:ea typeface="Arial"/>
              <a:cs typeface="Arial"/>
            </a:endParaRPr>
          </a:p>
        </p:txBody>
      </p:sp>
      <p:pic>
        <p:nvPicPr>
          <p:cNvPr id="995669282" name=""/>
          <p:cNvPicPr>
            <a:picLocks noChangeAspect="1"/>
          </p:cNvPicPr>
          <p:nvPr/>
        </p:nvPicPr>
        <p:blipFill>
          <a:blip r:embed="rId2"/>
          <a:stretch/>
        </p:blipFill>
        <p:spPr bwMode="auto">
          <a:xfrm flipH="0" flipV="0">
            <a:off x="265666" y="2938830"/>
            <a:ext cx="11673416" cy="227875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73532363" name="Заголовок 1"/>
          <p:cNvSpPr>
            <a:spLocks noGrp="1"/>
          </p:cNvSpPr>
          <p:nvPr>
            <p:ph type="title"/>
          </p:nvPr>
        </p:nvSpPr>
        <p:spPr bwMode="auto">
          <a:xfrm flipH="0" flipV="0">
            <a:off x="165330" y="105304"/>
            <a:ext cx="11890169" cy="6625695"/>
          </a:xfrm>
        </p:spPr>
        <p:txBody>
          <a:bodyPr/>
          <a:lstStyle/>
          <a:p>
            <a:pPr>
              <a:defRPr/>
            </a:pPr>
            <a:r>
              <a:rPr u="sng">
                <a:solidFill>
                  <a:schemeClr val="hlink"/>
                </a:solidFill>
                <a:hlinkClick r:id="rId2" tooltip="https://1gzakaz.ru/group?groupId=1663367&amp;locale=ru&amp;date=2025-06-27&amp;isStatic=false&amp;anchor=XA00MGI2O6&amp;pubAlias=mcfr-go.mini"/>
              </a:rPr>
              <a:t>  </a:t>
            </a:r>
            <a:r>
              <a:rPr u="sng">
                <a:solidFill>
                  <a:schemeClr val="hlink"/>
                </a:solidFill>
                <a:hlinkClick r:id="rId3" tooltip="https://1gzakaz.ru/group?groupId=1663367&amp;locale=ru&amp;date=2025-06-27&amp;isStatic=false&amp;anchor=XA00MHI2OA&amp;pubAlias=mcfr-go.mini"/>
              </a:rPr>
              <a:t> </a:t>
            </a:r>
            <a:r>
              <a:rPr u="sng">
                <a:solidFill>
                  <a:schemeClr val="hlink"/>
                </a:solidFill>
                <a:hlinkClick r:id="rId4" tooltip="https://1gzakaz.ru/group?groupId=1663367&amp;locale=ru&amp;date=2025-06-27&amp;isStatic=false&amp;anchor=XA00MJ62O5&amp;pubAlias=mcfr-go.mini"/>
              </a:rPr>
              <a:t> </a:t>
            </a:r>
            <a:r>
              <a:rPr u="sng">
                <a:solidFill>
                  <a:schemeClr val="hlink"/>
                </a:solidFill>
                <a:hlinkClick r:id="rId5" tooltip="https://1gzakaz.ru/group?groupId=1663367&amp;locale=ru&amp;date=2025-06-27&amp;isStatic=false&amp;anchor=XA00MFO2NA&amp;pubAlias=mcfr-go.mini"/>
              </a:rPr>
              <a:t> </a:t>
            </a:r>
            <a:r>
              <a:rPr u="sng">
                <a:solidFill>
                  <a:schemeClr val="hlink"/>
                </a:solidFill>
                <a:hlinkClick r:id="rId6" tooltip="https://1gzakaz.ru/group?groupId=84045837&amp;locale=ru&amp;date=2025-06-27&amp;isStatic=false&amp;anchor=XA00RQ22P4&amp;pubAlias=mcfr-go.mini"/>
              </a:rPr>
              <a:t> </a:t>
            </a:r>
            <a:r>
              <a:rPr u="sng">
                <a:solidFill>
                  <a:schemeClr val="hlink"/>
                </a:solidFill>
                <a:hlinkClick r:id="rId7" tooltip="https://1gzakaz.ru/group?groupId=84045837&amp;locale=ru&amp;date=2025-06-27&amp;isStatic=false&amp;anchor=XA00RR42P9&amp;pubAlias=mcfr-go.mini"/>
              </a:rPr>
              <a:t> </a:t>
            </a:r>
            <a:r>
              <a:rPr u="sng">
                <a:solidFill>
                  <a:schemeClr val="hlink"/>
                </a:solidFill>
                <a:hlinkClick r:id="rId8" tooltip="https://1gzakaz.ru/group?groupId=1663367&amp;locale=ru&amp;date=2025-06-27&amp;isStatic=false&amp;anchor=XA00MIA2OG&amp;pubAlias=mcfr-go.mini"/>
              </a:rPr>
              <a:t> </a:t>
            </a:r>
            <a:r>
              <a:rPr u="sng">
                <a:solidFill>
                  <a:schemeClr val="hlink"/>
                </a:solidFill>
                <a:hlinkClick r:id="rId9" tooltip="https://1gzakaz.ru/#/document/86/863004"/>
              </a:rPr>
              <a:t> </a:t>
            </a:r>
            <a:endParaRPr/>
          </a:p>
          <a:p>
            <a:pPr algn="ctr">
              <a:defRPr/>
            </a:pPr>
            <a:r>
              <a:rPr sz="2800" b="0" i="0" u="none">
                <a:solidFill>
                  <a:srgbClr val="222222"/>
                </a:solidFill>
                <a:latin typeface="Arial"/>
                <a:ea typeface="Arial"/>
                <a:cs typeface="Arial"/>
              </a:rPr>
              <a:t>Контракты по пунктам</a:t>
            </a:r>
            <a:r>
              <a:rPr sz="2800" b="0" i="0" u="none">
                <a:solidFill>
                  <a:srgbClr val="222222"/>
                </a:solidFill>
                <a:latin typeface="Arial"/>
                <a:ea typeface="Arial"/>
                <a:cs typeface="Arial"/>
              </a:rPr>
              <a:t> </a:t>
            </a:r>
            <a:r>
              <a:rPr lang="ru-RU" sz="2800" b="1" i="0" u="sng" strike="noStrike" cap="none" spc="0">
                <a:solidFill>
                  <a:schemeClr val="hlink"/>
                </a:solidFill>
                <a:latin typeface="+mj-lt"/>
                <a:ea typeface="+mj-ea"/>
                <a:cs typeface="+mj-cs"/>
                <a:hlinkClick r:id="rId10" tooltip="https://1gzakaz.ru/group?groupId=1663367&amp;locale=ru&amp;date=2025-06-27&amp;isStatic=false&amp;anchor=XA00MG02O3&amp;pubAlias=mcfr-go.mini"/>
              </a:rPr>
              <a:t>4</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5</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23</a:t>
            </a:r>
            <a:r>
              <a:rPr sz="2800" b="0" i="0" u="none">
                <a:solidFill>
                  <a:srgbClr val="222222"/>
                </a:solidFill>
                <a:latin typeface="Arial"/>
                <a:ea typeface="Arial"/>
                <a:cs typeface="Arial"/>
              </a:rPr>
              <a:t>,</a:t>
            </a:r>
            <a:r>
              <a:rPr lang="ru-RU" sz="2800" b="1" i="0" u="none" strike="noStrike" cap="none" spc="0">
                <a:solidFill>
                  <a:schemeClr val="tx1"/>
                </a:solidFill>
                <a:latin typeface="+mj-lt"/>
                <a:ea typeface="+mj-ea"/>
                <a:cs typeface="+mj-cs"/>
              </a:rPr>
              <a:t>42</a:t>
            </a:r>
            <a:r>
              <a:rPr sz="2800" b="0" i="0" u="none">
                <a:solidFill>
                  <a:srgbClr val="222222"/>
                </a:solidFill>
                <a:latin typeface="Arial"/>
                <a:ea typeface="Arial"/>
                <a:cs typeface="Arial"/>
              </a:rPr>
              <a:t>,</a:t>
            </a:r>
            <a:r>
              <a:rPr lang="ru-RU" sz="2800" b="1" i="0" u="sng" strike="noStrike" cap="none" spc="0">
                <a:solidFill>
                  <a:schemeClr val="hlink"/>
                </a:solidFill>
                <a:latin typeface="+mj-lt"/>
                <a:ea typeface="+mj-ea"/>
                <a:cs typeface="+mj-cs"/>
                <a:hlinkClick r:id="rId11" tooltip="https://1gzakaz.ru/group?groupId=1663367&amp;locale=ru&amp;date=2025-06-27&amp;isStatic=false&amp;anchor=XA00MHU2OC&amp;pubAlias=mcfr-go.mini"/>
              </a:rPr>
              <a:t>44</a:t>
            </a:r>
            <a:r>
              <a:rPr sz="2800" b="0" i="0" u="none">
                <a:solidFill>
                  <a:srgbClr val="222222"/>
                </a:solidFill>
                <a:latin typeface="Arial"/>
                <a:ea typeface="Arial"/>
                <a:cs typeface="Arial"/>
              </a:rPr>
              <a:t> </a:t>
            </a:r>
            <a:r>
              <a:rPr sz="2800" b="0" i="0" u="none">
                <a:solidFill>
                  <a:srgbClr val="222222"/>
                </a:solidFill>
                <a:latin typeface="Arial"/>
                <a:ea typeface="Arial"/>
                <a:cs typeface="Arial"/>
              </a:rPr>
              <a:t>и</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46</a:t>
            </a:r>
            <a:r>
              <a:rPr sz="2800" b="0" i="0" u="none">
                <a:solidFill>
                  <a:srgbClr val="222222"/>
                </a:solidFill>
                <a:latin typeface="Arial"/>
                <a:ea typeface="Arial"/>
                <a:cs typeface="Arial"/>
              </a:rPr>
              <a:t> </a:t>
            </a:r>
            <a:r>
              <a:rPr sz="2800" b="0" i="0" u="none">
                <a:solidFill>
                  <a:srgbClr val="222222"/>
                </a:solidFill>
                <a:latin typeface="Arial"/>
                <a:ea typeface="Arial"/>
                <a:cs typeface="Arial"/>
              </a:rPr>
              <a:t>части 1 статьи 93 Закона № 44-ФЗ заказчики смогут заключать через ЕИС с 1 июля 2026 года (ч.</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14</a:t>
            </a:r>
            <a:r>
              <a:rPr lang="ru-RU" sz="2800" b="1" i="0" u="none" strike="noStrike" cap="none" spc="0">
                <a:solidFill>
                  <a:schemeClr val="tx1"/>
                </a:solidFill>
                <a:latin typeface="Arial"/>
                <a:ea typeface="Arial"/>
                <a:cs typeface="Arial"/>
              </a:rPr>
              <a:t> </a:t>
            </a:r>
            <a:r>
              <a:rPr sz="2800" b="0" i="0" u="none">
                <a:solidFill>
                  <a:srgbClr val="222222"/>
                </a:solidFill>
                <a:latin typeface="Arial"/>
                <a:ea typeface="Arial"/>
                <a:cs typeface="Arial"/>
              </a:rPr>
              <a:t>и</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15</a:t>
            </a:r>
            <a:r>
              <a:rPr lang="ru-RU" sz="2800" b="1" i="0" u="none" strike="noStrike" cap="none" spc="0">
                <a:solidFill>
                  <a:schemeClr val="tx1"/>
                </a:solidFill>
                <a:latin typeface="Arial"/>
                <a:ea typeface="Arial"/>
                <a:cs typeface="Arial"/>
              </a:rPr>
              <a:t> </a:t>
            </a:r>
            <a:r>
              <a:rPr lang="ru-RU" sz="2800" b="1" i="0" u="none" strike="noStrike" cap="none" spc="0">
                <a:solidFill>
                  <a:schemeClr val="tx1"/>
                </a:solidFill>
                <a:latin typeface="Arial"/>
                <a:ea typeface="Arial"/>
                <a:cs typeface="Arial"/>
              </a:rPr>
              <a:t> </a:t>
            </a:r>
            <a:r>
              <a:rPr sz="2800" b="0" i="0" u="none">
                <a:solidFill>
                  <a:srgbClr val="222222"/>
                </a:solidFill>
                <a:latin typeface="Arial"/>
                <a:ea typeface="Arial"/>
                <a:cs typeface="Arial"/>
              </a:rPr>
              <a:t>ст. 8 Закона № 360-ФЗ).</a:t>
            </a:r>
            <a:br>
              <a:rPr sz="2800"/>
            </a:br>
            <a:br>
              <a:rPr sz="2800"/>
            </a:br>
            <a:endParaRPr sz="2800"/>
          </a:p>
          <a:p>
            <a:pPr algn="ctr">
              <a:defRPr/>
            </a:pPr>
            <a:r>
              <a:rPr sz="2800" b="0" i="0" u="none">
                <a:solidFill>
                  <a:srgbClr val="222222"/>
                </a:solidFill>
                <a:latin typeface="Arial"/>
                <a:ea typeface="Arial"/>
                <a:cs typeface="Arial"/>
              </a:rPr>
              <a:t>Контракты по основаниям</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lang="ru-RU" sz="2800" b="1" i="0" u="none" strike="noStrike" cap="none" spc="0">
                <a:solidFill>
                  <a:schemeClr val="tx1"/>
                </a:solidFill>
                <a:latin typeface="Arial"/>
                <a:ea typeface="Arial"/>
                <a:cs typeface="Arial"/>
              </a:rPr>
              <a:t>части 1 </a:t>
            </a:r>
            <a:r>
              <a:rPr sz="2800" b="0" i="0" u="none">
                <a:solidFill>
                  <a:srgbClr val="222222"/>
                </a:solidFill>
                <a:latin typeface="Arial"/>
                <a:ea typeface="Arial"/>
                <a:cs typeface="Arial"/>
              </a:rPr>
              <a:t>статьи 93 Закона № 44-ФЗ, не указанным выше, заказчик не обязан, но вправе заключать через ЕИС.</a:t>
            </a:r>
            <a:br>
              <a:rPr sz="1050" b="0" i="0" u="none">
                <a:solidFill>
                  <a:srgbClr val="222222"/>
                </a:solidFill>
                <a:latin typeface="Arial"/>
                <a:ea typeface="Arial"/>
                <a:cs typeface="Arial"/>
              </a:rPr>
            </a:br>
            <a:br>
              <a:rPr sz="1050" b="0" i="0" u="none">
                <a:solidFill>
                  <a:srgbClr val="222222"/>
                </a:solidFill>
                <a:latin typeface="Arial"/>
                <a:ea typeface="Arial"/>
                <a:cs typeface="Arial"/>
              </a:rPr>
            </a:br>
            <a:r>
              <a:rPr sz="1050" b="0" i="0" u="none">
                <a:solidFill>
                  <a:srgbClr val="222222"/>
                </a:solidFill>
                <a:latin typeface="Arial"/>
                <a:ea typeface="Arial"/>
                <a:cs typeface="Arial"/>
              </a:rPr>
              <a:t> </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91474157" name="Заголовок 1"/>
          <p:cNvSpPr>
            <a:spLocks noGrp="1"/>
          </p:cNvSpPr>
          <p:nvPr>
            <p:ph type="title"/>
          </p:nvPr>
        </p:nvSpPr>
        <p:spPr bwMode="auto">
          <a:xfrm flipH="0" flipV="0">
            <a:off x="133580" y="105304"/>
            <a:ext cx="11932501" cy="6625695"/>
          </a:xfrm>
        </p:spPr>
        <p:txBody>
          <a:bodyPr/>
          <a:lstStyle/>
          <a:p>
            <a:pPr algn="ctr">
              <a:defRPr/>
            </a:pPr>
            <a:r>
              <a:rPr sz="3600" b="1" i="0" u="none">
                <a:solidFill>
                  <a:srgbClr val="222222"/>
                </a:solidFill>
                <a:latin typeface="Arial"/>
                <a:ea typeface="Arial"/>
                <a:cs typeface="Arial"/>
              </a:rPr>
              <a:t>Как применять нацрежим в закупках у единственного поставщика</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802194277" name="Заголовок 1"/>
          <p:cNvSpPr>
            <a:spLocks noGrp="1"/>
          </p:cNvSpPr>
          <p:nvPr>
            <p:ph type="title"/>
          </p:nvPr>
        </p:nvSpPr>
        <p:spPr bwMode="auto">
          <a:xfrm flipH="0" flipV="0">
            <a:off x="122996" y="126471"/>
            <a:ext cx="11953669" cy="6551611"/>
          </a:xfrm>
        </p:spPr>
        <p:txBody>
          <a:bodyPr/>
          <a:lstStyle/>
          <a:p>
            <a:pPr>
              <a:defRPr/>
            </a:pPr>
            <a:r>
              <a:rPr u="sng">
                <a:solidFill>
                  <a:schemeClr val="hlink"/>
                </a:solidFill>
                <a:hlinkClick r:id="rId2" tooltip="https://1gzakaz.ru/group?groupId=79885993&amp;locale=ru&amp;date=2025-01-01&amp;isStatic=false&amp;anchor=dfasg341wh&amp;pubAlias=mcfr-go.mini"/>
              </a:rPr>
              <a:t> </a:t>
            </a:r>
            <a:r>
              <a:rPr u="sng">
                <a:solidFill>
                  <a:schemeClr val="hlink"/>
                </a:solidFill>
                <a:hlinkClick r:id="rId3" tooltip="https://1gzakaz.ru/#/document/16/188246/dfasafdxnk"/>
              </a:rPr>
              <a:t> </a:t>
            </a:r>
            <a:r>
              <a:rPr u="sng">
                <a:solidFill>
                  <a:schemeClr val="hlink"/>
                </a:solidFill>
                <a:hlinkClick r:id="rId4" tooltip="https://1gzakaz.ru/group?groupId=1663367&amp;locale=ru&amp;date=2025-01-01&amp;isStatic=false&amp;anchor=XA00MKK2OO&amp;pubAlias=mcfr-go.mini"/>
              </a:rPr>
              <a:t> </a:t>
            </a:r>
            <a:r>
              <a:rPr u="sng">
                <a:solidFill>
                  <a:schemeClr val="hlink"/>
                </a:solidFill>
                <a:hlinkClick r:id="rId5" tooltip="https://1gzakaz.ru/#/document/16/188246"/>
              </a:rPr>
              <a:t> </a:t>
            </a:r>
            <a:endParaRPr/>
          </a:p>
          <a:p>
            <a:pPr algn="ctr">
              <a:defRPr/>
            </a:pPr>
            <a:r>
              <a:rPr sz="2800" b="1"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Запрет</a:t>
            </a:r>
            <a:r>
              <a:rPr lang="ru-RU" sz="2800" b="0" i="0" u="none" strike="noStrike" cap="none" spc="0">
                <a:solidFill>
                  <a:schemeClr val="tx1"/>
                </a:solidFill>
                <a:latin typeface="Arial"/>
                <a:ea typeface="Arial"/>
                <a:cs typeface="Arial"/>
              </a:rPr>
              <a:t> закупок</a:t>
            </a:r>
            <a:r>
              <a:rPr lang="ru-RU" sz="2800" b="0" i="0" u="none" strike="noStrike" cap="none" spc="0">
                <a:solidFill>
                  <a:schemeClr val="tx1"/>
                </a:solidFill>
                <a:latin typeface="Arial"/>
                <a:ea typeface="Arial"/>
                <a:cs typeface="Arial"/>
              </a:rPr>
              <a:t> </a:t>
            </a:r>
            <a:r>
              <a:rPr sz="2800" b="0" i="0" u="none">
                <a:solidFill>
                  <a:srgbClr val="222222"/>
                </a:solidFill>
                <a:latin typeface="Arial"/>
                <a:ea typeface="Arial"/>
                <a:cs typeface="Arial"/>
              </a:rPr>
              <a:t>иностранной продукции применяют при любом способе закупки – как конкурентном, так и неконкурентном.</a:t>
            </a:r>
            <a:r>
              <a:rPr sz="2800" b="0" i="0" u="none">
                <a:solidFill>
                  <a:srgbClr val="222222"/>
                </a:solidFill>
                <a:latin typeface="Arial"/>
                <a:ea typeface="Arial"/>
                <a:cs typeface="Arial"/>
              </a:rPr>
              <a:t> </a:t>
            </a:r>
            <a:r>
              <a:rPr lang="ru-RU" sz="2800" b="1" i="0" u="sng" strike="noStrike" cap="none" spc="0">
                <a:solidFill>
                  <a:schemeClr val="tx1"/>
                </a:solidFill>
                <a:latin typeface="+mj-lt"/>
                <a:ea typeface="+mj-ea"/>
                <a:cs typeface="+mj-cs"/>
                <a:hlinkClick r:id="rId6" tooltip="https://1gzakaz.ru/#/document/16/188246/dfasr9vmgs"/>
              </a:rPr>
              <a:t>Ограничение</a:t>
            </a:r>
            <a:r>
              <a:rPr sz="2800" b="0" i="0" u="none">
                <a:solidFill>
                  <a:srgbClr val="222222"/>
                </a:solidFill>
                <a:latin typeface="Arial"/>
                <a:ea typeface="Arial"/>
                <a:cs typeface="Arial"/>
              </a:rPr>
              <a:t> </a:t>
            </a:r>
            <a:r>
              <a:rPr sz="2800" b="0" i="0" u="none">
                <a:solidFill>
                  <a:srgbClr val="222222"/>
                </a:solidFill>
                <a:latin typeface="Arial"/>
                <a:ea typeface="Arial"/>
                <a:cs typeface="Arial"/>
              </a:rPr>
              <a:t>и</a:t>
            </a:r>
            <a:r>
              <a:rPr sz="2800" b="0" i="0" u="none">
                <a:solidFill>
                  <a:srgbClr val="222222"/>
                </a:solidFill>
                <a:latin typeface="Arial"/>
                <a:ea typeface="Arial"/>
                <a:cs typeface="Arial"/>
              </a:rPr>
              <a:t> </a:t>
            </a:r>
            <a:r>
              <a:rPr lang="ru-RU" sz="2800" b="1" i="0" u="none" strike="noStrike" cap="none" spc="0">
                <a:solidFill>
                  <a:schemeClr val="tx1"/>
                </a:solidFill>
                <a:latin typeface="+mj-lt"/>
                <a:ea typeface="+mj-ea"/>
                <a:cs typeface="+mj-cs"/>
              </a:rPr>
              <a:t>преимущество</a:t>
            </a:r>
            <a:r>
              <a:rPr sz="2800" b="0" i="0" u="none">
                <a:solidFill>
                  <a:srgbClr val="222222"/>
                </a:solidFill>
                <a:latin typeface="Arial"/>
                <a:ea typeface="Arial"/>
                <a:cs typeface="Arial"/>
              </a:rPr>
              <a:t> </a:t>
            </a:r>
            <a:r>
              <a:rPr sz="2800" b="0" i="0" u="none">
                <a:solidFill>
                  <a:srgbClr val="222222"/>
                </a:solidFill>
                <a:latin typeface="Arial"/>
                <a:ea typeface="Arial"/>
                <a:cs typeface="Arial"/>
              </a:rPr>
              <a:t>применяют в электронных малых закупках по</a:t>
            </a:r>
            <a:r>
              <a:rPr sz="2800" b="0" i="0" u="none">
                <a:solidFill>
                  <a:srgbClr val="222222"/>
                </a:solidFill>
                <a:latin typeface="Arial"/>
                <a:ea typeface="Arial"/>
                <a:cs typeface="Arial"/>
              </a:rPr>
              <a:t> </a:t>
            </a:r>
            <a:r>
              <a:rPr lang="ru-RU" sz="2800" b="0" i="0" u="none" strike="noStrike" cap="none" spc="0">
                <a:solidFill>
                  <a:schemeClr val="tx1"/>
                </a:solidFill>
                <a:latin typeface="+mj-lt"/>
                <a:ea typeface="+mj-ea"/>
                <a:cs typeface="+mj-cs"/>
              </a:rPr>
              <a:t>части 12</a:t>
            </a:r>
            <a:r>
              <a:rPr sz="2800" b="0" i="0" u="none">
                <a:solidFill>
                  <a:srgbClr val="222222"/>
                </a:solidFill>
                <a:latin typeface="Arial"/>
                <a:ea typeface="Arial"/>
                <a:cs typeface="Arial"/>
              </a:rPr>
              <a:t> </a:t>
            </a:r>
            <a:r>
              <a:rPr sz="2800" b="0" i="0" u="none">
                <a:solidFill>
                  <a:srgbClr val="222222"/>
                </a:solidFill>
                <a:latin typeface="Arial"/>
                <a:ea typeface="Arial"/>
                <a:cs typeface="Arial"/>
              </a:rPr>
              <a:t>статьи 93 Закона № 44-ФЗ, и не применяют в бумажных закупках у единственного поставщика.</a:t>
            </a:r>
            <a:br>
              <a:rPr sz="1050" b="0" i="0" u="none">
                <a:solidFill>
                  <a:srgbClr val="222222"/>
                </a:solidFill>
                <a:latin typeface="Arial"/>
                <a:ea typeface="Arial"/>
                <a:cs typeface="Arial"/>
              </a:rPr>
            </a:br>
            <a:br>
              <a:rPr sz="1050" b="0" i="0" u="none">
                <a:solidFill>
                  <a:srgbClr val="222222"/>
                </a:solidFill>
                <a:latin typeface="Arial"/>
                <a:ea typeface="Arial"/>
                <a:cs typeface="Arial"/>
              </a:rPr>
            </a:br>
            <a:endParaRPr/>
          </a:p>
          <a:p>
            <a:pPr>
              <a:defRPr/>
            </a:pPr>
            <a:r>
              <a:rPr sz="1050" b="0" i="0" u="none">
                <a:solidFill>
                  <a:srgbClr val="222222"/>
                </a:solidFill>
                <a:latin typeface="Arial"/>
                <a:ea typeface="Arial"/>
                <a:cs typeface="Arial"/>
              </a:rPr>
              <a:t> </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089408211" name="Заголовок 1"/>
          <p:cNvSpPr>
            <a:spLocks noGrp="1"/>
          </p:cNvSpPr>
          <p:nvPr>
            <p:ph type="title"/>
          </p:nvPr>
        </p:nvSpPr>
        <p:spPr bwMode="auto">
          <a:xfrm flipH="0" flipV="0">
            <a:off x="128289" y="89429"/>
            <a:ext cx="11964522" cy="677862"/>
          </a:xfrm>
        </p:spPr>
        <p:txBody>
          <a:bodyPr vertOverflow="overflow" horzOverflow="overflow" vert="horz" wrap="square" lIns="91440" tIns="45720" rIns="91440" bIns="45720" numCol="1" spcCol="0" rtlCol="0" fromWordArt="0" anchor="ctr" anchorCtr="0" forceAA="0" upright="0" compatLnSpc="0">
            <a:normAutofit/>
          </a:bodyPr>
          <a:lstStyle/>
          <a:p>
            <a:pPr algn="ctr">
              <a:defRPr/>
            </a:pPr>
            <a:r>
              <a:rPr lang="ru-RU" sz="2800" b="1" i="0" u="none" strike="noStrike" cap="none" spc="0">
                <a:solidFill>
                  <a:srgbClr val="222222"/>
                </a:solidFill>
                <a:latin typeface="Arial"/>
                <a:ea typeface="Arial"/>
                <a:cs typeface="Arial"/>
              </a:rPr>
              <a:t>Как провести закупку у единственного поставщика по 44-ФЗ</a:t>
            </a:r>
            <a:endParaRPr/>
          </a:p>
        </p:txBody>
      </p:sp>
      <p:sp>
        <p:nvSpPr>
          <p:cNvPr id="684105666" name="Объект 2"/>
          <p:cNvSpPr>
            <a:spLocks noGrp="1"/>
          </p:cNvSpPr>
          <p:nvPr>
            <p:ph idx="1"/>
          </p:nvPr>
        </p:nvSpPr>
        <p:spPr bwMode="auto">
          <a:xfrm flipH="0" flipV="0">
            <a:off x="128289" y="767291"/>
            <a:ext cx="11964522" cy="6019270"/>
          </a:xfrm>
        </p:spPr>
        <p:txBody>
          <a:bodyPr vertOverflow="overflow" horzOverflow="overflow" vert="horz" wrap="square" lIns="91440" tIns="45720" rIns="91440" bIns="45720" numCol="1" spcCol="0" rtlCol="0" fromWordArt="0" anchor="t" anchorCtr="0" forceAA="0" upright="0" compatLnSpc="0">
            <a:normAutofit fontScale="95000" lnSpcReduction="1000"/>
          </a:bodyPr>
          <a:lstStyle/>
          <a:p>
            <a:pPr marL="0" indent="0">
              <a:buFont typeface="Arial"/>
              <a:buNone/>
              <a:defRPr/>
            </a:pPr>
            <a:r>
              <a:rPr u="sng">
                <a:solidFill>
                  <a:schemeClr val="hlink"/>
                </a:solidFill>
                <a:hlinkClick r:id="rId2" tooltip="https://1gzakaz.ru/group?groupId=27790610&amp;locale=ru&amp;date=2025-07-01&amp;isStatic=false&amp;pubAlias=mcfr-go.mini"/>
              </a:rPr>
              <a:t> </a:t>
            </a:r>
            <a:r>
              <a:rPr u="sng">
                <a:solidFill>
                  <a:schemeClr val="hlink"/>
                </a:solidFill>
                <a:hlinkClick r:id="rId3" tooltip="https://1gzakaz.ru/group?groupId=1663367&amp;locale=ru&amp;date=2025-07-01&amp;isStatic=false&amp;anchor=XA00MHK2OB&amp;pubAlias=mcfr-go.mini"/>
              </a:rPr>
              <a:t> </a:t>
            </a:r>
            <a:r>
              <a:rPr u="sng">
                <a:solidFill>
                  <a:schemeClr val="hlink"/>
                </a:solidFill>
                <a:hlinkClick r:id="rId4" tooltip="https://1gzakaz.ru/group?groupId=21050451&amp;locale=ru&amp;date=2025-07-01&amp;isStatic=false&amp;pubAlias=mcfr-go.mini"/>
              </a:rPr>
              <a:t> </a:t>
            </a:r>
            <a:r>
              <a:rPr u="sng">
                <a:solidFill>
                  <a:schemeClr val="hlink"/>
                </a:solidFill>
                <a:hlinkClick r:id="rId5" tooltip="https://1gzakaz.ru/group?groupId=62549173&amp;locale=ru&amp;date=2025-07-01&amp;isStatic=false&amp;pubAlias=mcfr-go.mini"/>
              </a:rPr>
              <a:t> </a:t>
            </a:r>
            <a:r>
              <a:rPr u="sng">
                <a:solidFill>
                  <a:schemeClr val="hlink"/>
                </a:solidFill>
                <a:hlinkClick r:id="rId6" tooltip="https://1gzakaz.ru/group?groupId=87336775&amp;locale=ru&amp;date=2025-07-01&amp;isStatic=false&amp;pubAlias=mcfr-go.mini"/>
              </a:rPr>
              <a:t> </a:t>
            </a:r>
            <a:r>
              <a:rPr u="sng">
                <a:solidFill>
                  <a:schemeClr val="hlink"/>
                </a:solidFill>
                <a:hlinkClick r:id="rId7" tooltip="https://1gzakaz.ru/group?groupId=1663367&amp;locale=ru&amp;date=2025-07-01&amp;isStatic=false&amp;anchor=ZAP21OE3CI&amp;pubAlias=mcfr-go.mini"/>
              </a:rPr>
              <a:t> </a:t>
            </a:r>
            <a:endParaRPr/>
          </a:p>
          <a:p>
            <a:pPr algn="just">
              <a:defRPr/>
            </a:pPr>
            <a:r>
              <a:rPr sz="2600" b="0" i="0" u="none">
                <a:solidFill>
                  <a:srgbClr val="222222"/>
                </a:solidFill>
                <a:latin typeface="Arial"/>
                <a:ea typeface="Arial"/>
                <a:cs typeface="Arial"/>
              </a:rPr>
              <a:t>Закупки у единственного поставщика показывают в плане-графике в составе</a:t>
            </a:r>
            <a:r>
              <a:rPr sz="2600" b="0" i="0" u="none">
                <a:solidFill>
                  <a:srgbClr val="222222"/>
                </a:solidFill>
                <a:latin typeface="Arial"/>
                <a:ea typeface="Arial"/>
                <a:cs typeface="Arial"/>
              </a:rPr>
              <a:t> </a:t>
            </a:r>
            <a:r>
              <a:rPr lang="ru-RU" sz="2600" b="0" i="0" u="none" strike="noStrike" cap="none" spc="0">
                <a:solidFill>
                  <a:schemeClr val="tx1"/>
                </a:solidFill>
                <a:latin typeface="+mn-lt"/>
                <a:ea typeface="+mn-ea"/>
                <a:cs typeface="+mn-cs"/>
              </a:rPr>
              <a:t>особых закупок</a:t>
            </a:r>
            <a:r>
              <a:rPr sz="2600" b="0" i="0" u="none">
                <a:solidFill>
                  <a:srgbClr val="222222"/>
                </a:solidFill>
                <a:latin typeface="Arial"/>
                <a:ea typeface="Arial"/>
                <a:cs typeface="Arial"/>
              </a:rPr>
              <a:t> </a:t>
            </a:r>
            <a:r>
              <a:rPr sz="2600" b="0" i="0" u="none">
                <a:solidFill>
                  <a:srgbClr val="222222"/>
                </a:solidFill>
                <a:latin typeface="Arial"/>
                <a:ea typeface="Arial"/>
                <a:cs typeface="Arial"/>
              </a:rPr>
              <a:t>и как конкурентные — отдельными строками. Все зависит от основания для закупки. К примеру,</a:t>
            </a:r>
            <a:r>
              <a:rPr sz="2600" b="0" i="0" u="none">
                <a:solidFill>
                  <a:srgbClr val="222222"/>
                </a:solidFill>
                <a:latin typeface="Arial"/>
                <a:ea typeface="Arial"/>
                <a:cs typeface="Arial"/>
              </a:rPr>
              <a:t> </a:t>
            </a:r>
            <a:r>
              <a:rPr lang="ru-RU" sz="2600" b="0" i="0" u="sng" strike="noStrike" cap="none" spc="0">
                <a:solidFill>
                  <a:schemeClr val="hlink"/>
                </a:solidFill>
                <a:latin typeface="+mn-lt"/>
                <a:ea typeface="+mn-ea"/>
                <a:cs typeface="+mn-cs"/>
                <a:hlinkClick r:id="rId4" tooltip="https://1gzakaz.ru/group?groupId=21050451&amp;locale=ru&amp;date=2025-07-01&amp;isStatic=false&amp;pubAlias=mcfr-go.mini"/>
              </a:rPr>
              <a:t>закупку для участия в выставке</a:t>
            </a:r>
            <a:r>
              <a:rPr sz="2600" b="0" i="0" u="none">
                <a:solidFill>
                  <a:srgbClr val="222222"/>
                </a:solidFill>
                <a:latin typeface="Arial"/>
                <a:ea typeface="Arial"/>
                <a:cs typeface="Arial"/>
              </a:rPr>
              <a:t> </a:t>
            </a:r>
            <a:r>
              <a:rPr sz="2600" b="0" i="0" u="none">
                <a:solidFill>
                  <a:srgbClr val="222222"/>
                </a:solidFill>
                <a:latin typeface="Arial"/>
                <a:ea typeface="Arial"/>
                <a:cs typeface="Arial"/>
              </a:rPr>
              <a:t>по</a:t>
            </a:r>
            <a:r>
              <a:rPr sz="2600" b="0" i="0" u="none">
                <a:solidFill>
                  <a:srgbClr val="222222"/>
                </a:solidFill>
                <a:latin typeface="Arial"/>
                <a:ea typeface="Arial"/>
                <a:cs typeface="Arial"/>
              </a:rPr>
              <a:t> </a:t>
            </a:r>
            <a:r>
              <a:rPr lang="ru-RU" sz="2600" b="0" i="0" u="none" strike="noStrike" cap="none" spc="0">
                <a:solidFill>
                  <a:schemeClr val="tx1"/>
                </a:solidFill>
                <a:latin typeface="+mn-lt"/>
                <a:ea typeface="+mn-ea"/>
                <a:cs typeface="+mn-cs"/>
              </a:rPr>
              <a:t>пункту 15</a:t>
            </a:r>
            <a:r>
              <a:rPr sz="2600" b="0" i="0" u="none">
                <a:solidFill>
                  <a:srgbClr val="222222"/>
                </a:solidFill>
                <a:latin typeface="Arial"/>
                <a:ea typeface="Arial"/>
                <a:cs typeface="Arial"/>
              </a:rPr>
              <a:t> </a:t>
            </a:r>
            <a:r>
              <a:rPr sz="2600" b="0" i="0" u="none">
                <a:solidFill>
                  <a:srgbClr val="222222"/>
                </a:solidFill>
                <a:latin typeface="Arial"/>
                <a:ea typeface="Arial"/>
                <a:cs typeface="Arial"/>
              </a:rPr>
              <a:t>части 1 статьи 93 Закона № 44-ФЗ прописывают всегда отдельно.</a:t>
            </a:r>
            <a:r>
              <a:rPr sz="2600" b="0" i="0" u="none">
                <a:solidFill>
                  <a:srgbClr val="222222"/>
                </a:solidFill>
                <a:latin typeface="Arial"/>
                <a:ea typeface="Arial"/>
                <a:cs typeface="Arial"/>
              </a:rPr>
              <a:t> </a:t>
            </a:r>
            <a:r>
              <a:rPr sz="2600" b="0" i="0" u="none">
                <a:solidFill>
                  <a:srgbClr val="222222"/>
                </a:solidFill>
                <a:latin typeface="Arial"/>
                <a:ea typeface="Arial"/>
                <a:cs typeface="Arial"/>
              </a:rPr>
              <a:t> </a:t>
            </a:r>
            <a:r>
              <a:rPr lang="ru-RU" sz="2600" b="0" i="0" u="none" strike="noStrike" cap="none" spc="0">
                <a:solidFill>
                  <a:schemeClr val="tx1"/>
                </a:solidFill>
                <a:latin typeface="+mn-lt"/>
                <a:ea typeface="+mn-ea"/>
                <a:cs typeface="+mn-cs"/>
              </a:rPr>
              <a:t>Закупки же до 600 000 руб. </a:t>
            </a:r>
            <a:r>
              <a:rPr sz="2600" b="0" i="0" u="none">
                <a:solidFill>
                  <a:srgbClr val="222222"/>
                </a:solidFill>
                <a:latin typeface="Arial"/>
                <a:ea typeface="Arial"/>
                <a:cs typeface="Arial"/>
              </a:rPr>
              <a:t>по</a:t>
            </a:r>
            <a:r>
              <a:rPr sz="2600" b="0" i="0" u="none">
                <a:solidFill>
                  <a:srgbClr val="222222"/>
                </a:solidFill>
                <a:latin typeface="Arial"/>
                <a:ea typeface="Arial"/>
                <a:cs typeface="Arial"/>
              </a:rPr>
              <a:t> </a:t>
            </a:r>
            <a:r>
              <a:rPr sz="2600" b="0" i="0" u="none">
                <a:solidFill>
                  <a:srgbClr val="222222"/>
                </a:solidFill>
                <a:latin typeface="Arial"/>
                <a:ea typeface="Arial"/>
                <a:cs typeface="Arial"/>
              </a:rPr>
              <a:t> </a:t>
            </a:r>
            <a:r>
              <a:rPr lang="ru-RU" sz="2600" b="0" i="0" u="sng" strike="noStrike" cap="none" spc="0">
                <a:solidFill>
                  <a:schemeClr val="hlink"/>
                </a:solidFill>
                <a:latin typeface="+mn-lt"/>
                <a:ea typeface="+mn-ea"/>
                <a:cs typeface="+mn-cs"/>
                <a:hlinkClick r:id="rId8" tooltip="https://1gzakaz.ru/group?groupId=1663367&amp;locale=ru&amp;date=2025-07-01&amp;isStatic=false&amp;anchor=XA00MG02O3&amp;pubAlias=mcfr-go.mini"/>
              </a:rPr>
              <a:t>пункту 4</a:t>
            </a:r>
            <a:r>
              <a:rPr sz="2600" b="0" i="0" u="none">
                <a:solidFill>
                  <a:srgbClr val="222222"/>
                </a:solidFill>
                <a:latin typeface="Arial"/>
                <a:ea typeface="Arial"/>
                <a:cs typeface="Arial"/>
              </a:rPr>
              <a:t> </a:t>
            </a:r>
            <a:r>
              <a:rPr sz="2600" b="0" i="0" u="none">
                <a:solidFill>
                  <a:srgbClr val="222222"/>
                </a:solidFill>
                <a:latin typeface="Arial"/>
                <a:ea typeface="Arial"/>
                <a:cs typeface="Arial"/>
              </a:rPr>
              <a:t>части 1 статьи 93 Закона № 44-ФЗ включают в составе особых закупок.</a:t>
            </a:r>
            <a:endParaRPr sz="2600"/>
          </a:p>
          <a:p>
            <a:pPr algn="l">
              <a:defRPr/>
            </a:pPr>
            <a:r>
              <a:rPr sz="2600" b="0" i="0" u="none">
                <a:solidFill>
                  <a:srgbClr val="222222"/>
                </a:solidFill>
                <a:latin typeface="Arial"/>
                <a:ea typeface="Arial"/>
                <a:cs typeface="Arial"/>
              </a:rPr>
              <a:t>Если хотите </a:t>
            </a:r>
            <a:r>
              <a:rPr lang="ru-RU" sz="2600" b="0" i="0" u="none" strike="noStrike" cap="none" spc="0">
                <a:solidFill>
                  <a:schemeClr val="tx1"/>
                </a:solidFill>
                <a:latin typeface="+mn-lt"/>
                <a:ea typeface="+mn-ea"/>
                <a:cs typeface="+mn-cs"/>
              </a:rPr>
              <a:t>внести изменения в план-график</a:t>
            </a:r>
            <a:r>
              <a:rPr sz="2600" b="0" i="0" u="none">
                <a:solidFill>
                  <a:srgbClr val="222222"/>
                </a:solidFill>
                <a:latin typeface="Arial"/>
                <a:ea typeface="Arial"/>
                <a:cs typeface="Arial"/>
              </a:rPr>
              <a:t>, то нужно это сделать не позднее чем за один день до заключения контракта. Исключение –</a:t>
            </a:r>
            <a:r>
              <a:rPr sz="2600" b="0" i="0" u="none">
                <a:solidFill>
                  <a:srgbClr val="222222"/>
                </a:solidFill>
                <a:latin typeface="Arial"/>
                <a:ea typeface="Arial"/>
                <a:cs typeface="Arial"/>
              </a:rPr>
              <a:t> </a:t>
            </a:r>
            <a:r>
              <a:rPr lang="ru-RU" sz="2600" b="0" i="0" u="none" strike="noStrike" cap="none" spc="0">
                <a:solidFill>
                  <a:schemeClr val="tx1"/>
                </a:solidFill>
                <a:latin typeface="+mn-lt"/>
                <a:ea typeface="+mn-ea"/>
                <a:cs typeface="+mn-cs"/>
              </a:rPr>
              <a:t>электронная закупка малого объема </a:t>
            </a:r>
            <a:r>
              <a:rPr lang="ru-RU" sz="2600" b="0" i="0" u="none" strike="noStrike" cap="none" spc="0">
                <a:solidFill>
                  <a:schemeClr val="tx1"/>
                </a:solidFill>
                <a:latin typeface="Arial"/>
                <a:ea typeface="Arial"/>
                <a:cs typeface="Arial"/>
              </a:rPr>
              <a:t> </a:t>
            </a:r>
            <a:r>
              <a:rPr sz="2600" b="0" i="0" u="none">
                <a:solidFill>
                  <a:srgbClr val="222222"/>
                </a:solidFill>
                <a:latin typeface="Arial"/>
                <a:ea typeface="Arial"/>
                <a:cs typeface="Arial"/>
              </a:rPr>
              <a:t> </a:t>
            </a:r>
            <a:r>
              <a:rPr sz="2600" b="0" i="0" u="none">
                <a:solidFill>
                  <a:srgbClr val="222222"/>
                </a:solidFill>
                <a:latin typeface="Arial"/>
                <a:ea typeface="Arial"/>
                <a:cs typeface="Arial"/>
              </a:rPr>
              <a:t>по</a:t>
            </a:r>
            <a:r>
              <a:rPr lang="ru-RU" sz="2600" b="0" i="0" u="sng" strike="noStrike" cap="none" spc="0">
                <a:solidFill>
                  <a:schemeClr val="hlink"/>
                </a:solidFill>
                <a:latin typeface="Arial"/>
                <a:ea typeface="Arial"/>
                <a:cs typeface="Arial"/>
                <a:hlinkClick r:id="rId9" tooltip="https://1gzakaz.ru/group?groupId=1663367&amp;locale=ru&amp;date=2025-07-01&amp;isStatic=false&amp;anchor=XA00MKK2OO&amp;pubAlias=mcfr-go.mini"/>
              </a:rPr>
              <a:t> части 12</a:t>
            </a:r>
            <a:r>
              <a:rPr sz="2600" b="0" i="0" u="none">
                <a:solidFill>
                  <a:srgbClr val="222222"/>
                </a:solidFill>
                <a:latin typeface="Arial"/>
                <a:ea typeface="Arial"/>
                <a:cs typeface="Arial"/>
              </a:rPr>
              <a:t> </a:t>
            </a:r>
            <a:r>
              <a:rPr sz="2600" b="0" i="0" u="none">
                <a:solidFill>
                  <a:srgbClr val="222222"/>
                </a:solidFill>
                <a:latin typeface="Arial"/>
                <a:ea typeface="Arial"/>
                <a:cs typeface="Arial"/>
              </a:rPr>
              <a:t> </a:t>
            </a:r>
            <a:r>
              <a:rPr sz="2600" b="0" i="0" u="none">
                <a:solidFill>
                  <a:srgbClr val="222222"/>
                </a:solidFill>
                <a:latin typeface="Arial"/>
                <a:ea typeface="Arial"/>
                <a:cs typeface="Arial"/>
              </a:rPr>
              <a:t>статьи 93 Закона № 44-ФЗ. При проведении такой закупки изменения в план-график можно внести не позднее чем за один день до дня размещения в ЕИС извещения (</a:t>
            </a:r>
            <a:r>
              <a:rPr lang="ru-RU" sz="2600" b="0" i="0" u="none" strike="noStrike" cap="none" spc="0">
                <a:solidFill>
                  <a:schemeClr val="tx1"/>
                </a:solidFill>
                <a:latin typeface="+mn-lt"/>
                <a:ea typeface="+mn-ea"/>
                <a:cs typeface="+mn-cs"/>
              </a:rPr>
              <a:t>ч. 9 ст. 16 Закона № 44-ФЗ</a:t>
            </a:r>
            <a:r>
              <a:rPr sz="2600" b="0" i="0" u="none">
                <a:solidFill>
                  <a:srgbClr val="222222"/>
                </a:solidFill>
                <a:latin typeface="Arial"/>
                <a:ea typeface="Arial"/>
                <a:cs typeface="Arial"/>
              </a:rPr>
              <a:t>).</a:t>
            </a:r>
            <a:br>
              <a:rPr sz="2600" b="0" i="0" u="none">
                <a:solidFill>
                  <a:srgbClr val="222222"/>
                </a:solidFill>
                <a:latin typeface="Arial"/>
                <a:ea typeface="Arial"/>
                <a:cs typeface="Arial"/>
              </a:rPr>
            </a:br>
            <a:br>
              <a:rPr sz="2600" b="0" i="0" u="none">
                <a:solidFill>
                  <a:srgbClr val="222222"/>
                </a:solidFill>
                <a:latin typeface="Arial"/>
                <a:ea typeface="Arial"/>
                <a:cs typeface="Arial"/>
              </a:rPr>
            </a:br>
            <a:endParaRPr sz="2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879077379" name="Заголовок 1"/>
          <p:cNvSpPr>
            <a:spLocks noGrp="1"/>
          </p:cNvSpPr>
          <p:nvPr>
            <p:ph type="title"/>
          </p:nvPr>
        </p:nvSpPr>
        <p:spPr bwMode="auto">
          <a:xfrm flipH="0" flipV="0">
            <a:off x="70080" y="73554"/>
            <a:ext cx="12038336" cy="741361"/>
          </a:xfrm>
        </p:spPr>
        <p:txBody>
          <a:bodyPr/>
          <a:lstStyle/>
          <a:p>
            <a:pPr algn="ctr">
              <a:defRPr/>
            </a:pPr>
            <a:r>
              <a:rPr sz="2800" b="1" i="0" u="none">
                <a:solidFill>
                  <a:srgbClr val="222222"/>
                </a:solidFill>
                <a:latin typeface="Arial"/>
                <a:ea typeface="Arial"/>
                <a:cs typeface="Arial"/>
              </a:rPr>
              <a:t>Запрет закупок иностранной продукции</a:t>
            </a:r>
            <a:endParaRPr sz="2800"/>
          </a:p>
        </p:txBody>
      </p:sp>
      <p:sp>
        <p:nvSpPr>
          <p:cNvPr id="1464757242" name="Объект 2"/>
          <p:cNvSpPr>
            <a:spLocks noGrp="1"/>
          </p:cNvSpPr>
          <p:nvPr>
            <p:ph idx="1"/>
          </p:nvPr>
        </p:nvSpPr>
        <p:spPr bwMode="auto">
          <a:xfrm flipH="0" flipV="0">
            <a:off x="70080" y="814916"/>
            <a:ext cx="12038336" cy="5947833"/>
          </a:xfrm>
        </p:spPr>
        <p:txBody>
          <a:bodyPr/>
          <a:lstStyle/>
          <a:p>
            <a:pPr marL="0" indent="0">
              <a:buFont typeface="Arial"/>
              <a:buNone/>
              <a:defRPr/>
            </a:pPr>
            <a:r>
              <a:rPr u="sng">
                <a:solidFill>
                  <a:schemeClr val="hlink"/>
                </a:solidFill>
                <a:hlinkClick r:id="rId2" tooltip="https://1gzakaz.ru/group?groupId=1663367&amp;locale=ru&amp;date=2025-01-01&amp;isStatic=false&amp;anchor=XA00MIS2OL&amp;pubAlias=mcfr-go.mini"/>
              </a:rPr>
              <a:t> </a:t>
            </a:r>
            <a:r>
              <a:rPr u="sng">
                <a:solidFill>
                  <a:schemeClr val="hlink"/>
                </a:solidFill>
                <a:hlinkClick r:id="rId3" tooltip="https://1gzakaz.ru/#/document/16/188246/bssPhr8"/>
              </a:rPr>
              <a:t> </a:t>
            </a:r>
            <a:endParaRPr/>
          </a:p>
          <a:p>
            <a:pPr>
              <a:defRPr/>
            </a:pPr>
            <a:r>
              <a:rPr sz="2800" b="0" i="0" u="none">
                <a:solidFill>
                  <a:srgbClr val="222222"/>
                </a:solidFill>
                <a:latin typeface="Arial"/>
                <a:ea typeface="Arial"/>
                <a:cs typeface="Arial"/>
              </a:rPr>
              <a:t>Учитывайте</a:t>
            </a:r>
            <a:r>
              <a:rPr sz="2800" b="0" i="0" u="none">
                <a:solidFill>
                  <a:srgbClr val="222222"/>
                </a:solidFill>
                <a:latin typeface="Arial"/>
                <a:ea typeface="Arial"/>
                <a:cs typeface="Arial"/>
              </a:rPr>
              <a:t> </a:t>
            </a:r>
            <a:r>
              <a:rPr lang="ru-RU" sz="2800" b="0" i="0" u="sng" strike="noStrike" cap="none" spc="0">
                <a:solidFill>
                  <a:schemeClr val="hlink"/>
                </a:solidFill>
                <a:latin typeface="+mn-lt"/>
                <a:ea typeface="+mn-ea"/>
                <a:cs typeface="+mn-cs"/>
                <a:hlinkClick r:id="rId4" tooltip="https://1gzakaz.ru/group?groupId=127391571&amp;locale=ru&amp;date=2025-01-01&amp;isStatic=false&amp;anchor=dfasgfngz8&amp;pubAlias=mcfr-go.mini"/>
              </a:rPr>
              <a:t>запрет</a:t>
            </a:r>
            <a:r>
              <a:rPr sz="2800" b="0" i="0" u="none">
                <a:solidFill>
                  <a:srgbClr val="222222"/>
                </a:solidFill>
                <a:latin typeface="Arial"/>
                <a:ea typeface="Arial"/>
                <a:cs typeface="Arial"/>
              </a:rPr>
              <a:t>, когда проводите электронную и бумажную закупку у единственного поставщика. Данный механизм применяют при любом способе закупки – как конкурентном, так и нет. Исключений для закупок у едпоставщика нет.</a:t>
            </a:r>
            <a:endParaRPr sz="2800"/>
          </a:p>
          <a:p>
            <a:pPr marL="0" indent="0">
              <a:buFont typeface="Arial"/>
              <a:buNone/>
              <a:defRPr/>
            </a:pPr>
            <a:endParaRPr sz="2800"/>
          </a:p>
          <a:p>
            <a:pPr>
              <a:defRPr/>
            </a:pPr>
            <a:r>
              <a:rPr sz="2800" b="0" i="0" u="none">
                <a:solidFill>
                  <a:srgbClr val="222222"/>
                </a:solidFill>
                <a:latin typeface="Arial"/>
                <a:ea typeface="Arial"/>
                <a:cs typeface="Arial"/>
              </a:rPr>
              <a:t>Обязанность применять запрет закупок иностранной продукции прямо закреплена в</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lang="ru-RU" sz="2800" b="0" i="0" u="sng" strike="noStrike" cap="none" spc="0">
                <a:solidFill>
                  <a:schemeClr val="hlink"/>
                </a:solidFill>
                <a:latin typeface="+mn-lt"/>
                <a:ea typeface="+mn-ea"/>
                <a:cs typeface="+mn-cs"/>
                <a:hlinkClick r:id="rId5" tooltip="https://1gzakaz.ru/group?groupId=1663367&amp;locale=ru&amp;date=2025-01-01&amp;isStatic=false&amp;anchor=XA00MH82OD&amp;pubAlias=mcfr-go.mini"/>
              </a:rPr>
              <a:t>подпункте «б»</a:t>
            </a:r>
            <a:r>
              <a:rPr sz="2800" b="0" i="0" u="none">
                <a:solidFill>
                  <a:srgbClr val="222222"/>
                </a:solidFill>
                <a:latin typeface="Arial"/>
                <a:ea typeface="Arial"/>
                <a:cs typeface="Arial"/>
              </a:rPr>
              <a:t> </a:t>
            </a:r>
            <a:r>
              <a:rPr sz="2800" b="0" i="0" u="none">
                <a:solidFill>
                  <a:srgbClr val="222222"/>
                </a:solidFill>
                <a:latin typeface="Arial"/>
                <a:ea typeface="Arial"/>
                <a:cs typeface="Arial"/>
              </a:rPr>
              <a:t>пункта 1 части 4 и</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lang="ru-RU" sz="2800" b="0" i="0" u="none" strike="noStrike" cap="none" spc="0">
                <a:solidFill>
                  <a:schemeClr val="tx1"/>
                </a:solidFill>
                <a:latin typeface="+mn-lt"/>
                <a:ea typeface="+mn-ea"/>
                <a:cs typeface="+mn-cs"/>
              </a:rPr>
              <a:t>подпункте «б»</a:t>
            </a:r>
            <a:r>
              <a:rPr lang="ru-RU" sz="2800" b="0" i="0" u="sng" strike="noStrike" cap="none" spc="0">
                <a:solidFill>
                  <a:schemeClr val="hlink"/>
                </a:solidFill>
                <a:latin typeface="+mn-lt"/>
                <a:ea typeface="+mn-ea"/>
                <a:cs typeface="+mn-cs"/>
                <a:hlinkClick r:id="rId6" tooltip="https://1gzakaz.ru/group?groupId=1663367&amp;locale=ru&amp;date=2025-01-01&amp;isStatic=false&amp;pubAlias=mcfr-go.mini"/>
              </a:rPr>
              <a:t> пункта 1</a:t>
            </a:r>
            <a:r>
              <a:rPr sz="2800" b="0" i="0" u="none">
                <a:solidFill>
                  <a:srgbClr val="222222"/>
                </a:solidFill>
                <a:latin typeface="Arial"/>
                <a:ea typeface="Arial"/>
                <a:cs typeface="Arial"/>
              </a:rPr>
              <a:t> </a:t>
            </a:r>
            <a:r>
              <a:rPr sz="2800" b="0" i="0" u="none">
                <a:solidFill>
                  <a:srgbClr val="222222"/>
                </a:solidFill>
                <a:latin typeface="Arial"/>
                <a:ea typeface="Arial"/>
                <a:cs typeface="Arial"/>
              </a:rPr>
              <a:t>части 5 статьи 14 Закона № 44-ФЗ.</a:t>
            </a:r>
            <a:br>
              <a:rPr sz="105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942576512" name="Заголовок 1"/>
          <p:cNvSpPr>
            <a:spLocks noGrp="1"/>
          </p:cNvSpPr>
          <p:nvPr>
            <p:ph type="title"/>
          </p:nvPr>
        </p:nvSpPr>
        <p:spPr bwMode="auto">
          <a:xfrm flipH="0" flipV="0">
            <a:off x="101830" y="62971"/>
            <a:ext cx="11953669" cy="974195"/>
          </a:xfrm>
        </p:spPr>
        <p:txBody>
          <a:bodyPr/>
          <a:lstStyle/>
          <a:p>
            <a:pPr algn="ctr">
              <a:defRPr/>
            </a:pPr>
            <a:r>
              <a:rPr sz="2800" b="1" i="0" u="none">
                <a:solidFill>
                  <a:srgbClr val="222222"/>
                </a:solidFill>
                <a:latin typeface="Arial"/>
                <a:ea typeface="Arial"/>
                <a:cs typeface="Arial"/>
              </a:rPr>
              <a:t>Ограничение закупок иностранной продукции</a:t>
            </a:r>
            <a:endParaRPr sz="2800" b="1"/>
          </a:p>
        </p:txBody>
      </p:sp>
      <p:sp>
        <p:nvSpPr>
          <p:cNvPr id="1073739037" name="Объект 2"/>
          <p:cNvSpPr>
            <a:spLocks noGrp="1"/>
          </p:cNvSpPr>
          <p:nvPr>
            <p:ph idx="1"/>
          </p:nvPr>
        </p:nvSpPr>
        <p:spPr bwMode="auto">
          <a:xfrm flipH="0" flipV="0">
            <a:off x="101830" y="1037166"/>
            <a:ext cx="11953669" cy="5714999"/>
          </a:xfrm>
        </p:spPr>
        <p:txBody>
          <a:bodyPr/>
          <a:lstStyle/>
          <a:p>
            <a:pPr marL="0" indent="0">
              <a:buFont typeface="Arial"/>
              <a:buNone/>
              <a:defRPr/>
            </a:pPr>
            <a:r>
              <a:rPr sz="2600" u="sng">
                <a:solidFill>
                  <a:schemeClr val="hlink"/>
                </a:solidFill>
                <a:hlinkClick r:id="rId2" tooltip="https://1gzakaz.ru/group?groupId=1663367&amp;locale=ru&amp;date=2025-01-01&amp;isStatic=false&amp;anchor=XA00RV62P1&amp;pubAlias=mcfr-go.mini"/>
              </a:rPr>
              <a:t> </a:t>
            </a:r>
            <a:r>
              <a:rPr sz="2600" u="sng">
                <a:solidFill>
                  <a:schemeClr val="hlink"/>
                </a:solidFill>
                <a:hlinkClick r:id="rId3" tooltip="https://1gzakaz.ru/group?groupId=1663367&amp;locale=ru&amp;date=2025-01-01&amp;isStatic=false&amp;anchor=XA00RVM2P3&amp;pubAlias=mcfr-go.mini"/>
              </a:rPr>
              <a:t> </a:t>
            </a:r>
            <a:endParaRPr sz="2600"/>
          </a:p>
          <a:p>
            <a:pPr marL="0" indent="0" algn="just">
              <a:buFont typeface="Arial"/>
              <a:buNone/>
              <a:defRPr/>
            </a:pPr>
            <a:r>
              <a:rPr sz="2600" b="0" i="0" u="none">
                <a:solidFill>
                  <a:srgbClr val="222222"/>
                </a:solidFill>
                <a:latin typeface="Arial"/>
                <a:ea typeface="Arial"/>
                <a:cs typeface="Arial"/>
              </a:rPr>
              <a:t>	Применяйте</a:t>
            </a:r>
            <a:r>
              <a:rPr sz="2600" b="0" i="0" u="none">
                <a:solidFill>
                  <a:srgbClr val="222222"/>
                </a:solidFill>
                <a:latin typeface="Arial"/>
                <a:ea typeface="Arial"/>
                <a:cs typeface="Arial"/>
              </a:rPr>
              <a:t> </a:t>
            </a:r>
            <a:r>
              <a:rPr lang="ru-RU" sz="2600" b="0" i="0" u="sng" strike="noStrike" cap="none" spc="0">
                <a:solidFill>
                  <a:schemeClr val="hlink"/>
                </a:solidFill>
                <a:latin typeface="+mn-lt"/>
                <a:ea typeface="+mn-ea"/>
                <a:cs typeface="+mn-cs"/>
                <a:hlinkClick r:id="rId4" tooltip="https://1gzakaz.ru/group?groupId=127391571&amp;locale=ru&amp;date=2025-01-01&amp;isStatic=false&amp;anchor=dfasma30k7&amp;pubAlias=mcfr-go.mini"/>
              </a:rPr>
              <a:t>ограничение </a:t>
            </a:r>
            <a:r>
              <a:rPr sz="2600" b="0" i="0" u="none">
                <a:solidFill>
                  <a:srgbClr val="222222"/>
                </a:solidFill>
                <a:latin typeface="Arial"/>
                <a:ea typeface="Arial"/>
                <a:cs typeface="Arial"/>
              </a:rPr>
              <a:t>, когда проводите электронную закупку у единственного поставщика. В бумажных малых закупках механизм не применяют (</a:t>
            </a:r>
            <a:r>
              <a:rPr lang="ru-RU" sz="2600" b="0" i="0" u="none" strike="noStrike" cap="none" spc="0">
                <a:solidFill>
                  <a:schemeClr val="tx1"/>
                </a:solidFill>
                <a:latin typeface="+mn-lt"/>
                <a:ea typeface="+mn-ea"/>
                <a:cs typeface="+mn-cs"/>
              </a:rPr>
              <a:t>подп. «а» п. 2 ч. 4</a:t>
            </a:r>
            <a:r>
              <a:rPr sz="2600" b="0" i="0" u="none">
                <a:solidFill>
                  <a:srgbClr val="222222"/>
                </a:solidFill>
                <a:latin typeface="Arial"/>
                <a:ea typeface="Arial"/>
                <a:cs typeface="Arial"/>
              </a:rPr>
              <a:t>,</a:t>
            </a:r>
            <a:r>
              <a:rPr sz="2600" b="0" i="0" u="none">
                <a:solidFill>
                  <a:srgbClr val="222222"/>
                </a:solidFill>
                <a:latin typeface="Arial"/>
                <a:ea typeface="Arial"/>
                <a:cs typeface="Arial"/>
              </a:rPr>
              <a:t> </a:t>
            </a:r>
            <a:r>
              <a:rPr sz="2600" b="0" i="0" u="none">
                <a:solidFill>
                  <a:srgbClr val="222222"/>
                </a:solidFill>
                <a:latin typeface="Arial"/>
                <a:ea typeface="Arial"/>
                <a:cs typeface="Arial"/>
              </a:rPr>
              <a:t>  </a:t>
            </a:r>
            <a:r>
              <a:rPr lang="ru-RU" sz="2600" b="0" i="0" u="none" strike="noStrike" cap="none" spc="0">
                <a:solidFill>
                  <a:schemeClr val="tx1"/>
                </a:solidFill>
                <a:latin typeface="+mn-lt"/>
                <a:ea typeface="+mn-ea"/>
                <a:cs typeface="+mn-cs"/>
              </a:rPr>
              <a:t>п. 2 ч. 5</a:t>
            </a:r>
            <a:r>
              <a:rPr lang="ru-RU" sz="2600" b="0" i="0" u="none" strike="noStrike" cap="none" spc="0">
                <a:solidFill>
                  <a:schemeClr val="tx1"/>
                </a:solidFill>
                <a:latin typeface="Arial"/>
                <a:ea typeface="Arial"/>
                <a:cs typeface="Arial"/>
              </a:rPr>
              <a:t> </a:t>
            </a:r>
            <a:r>
              <a:rPr sz="2600" b="0" i="0" u="none">
                <a:solidFill>
                  <a:srgbClr val="222222"/>
                </a:solidFill>
                <a:latin typeface="Arial"/>
                <a:ea typeface="Arial"/>
                <a:cs typeface="Arial"/>
              </a:rPr>
              <a:t>ст. 14 Закона № 44-ФЗ). </a:t>
            </a:r>
            <a:endParaRPr sz="2600"/>
          </a:p>
          <a:p>
            <a:pPr marL="0" indent="0" algn="just">
              <a:buFont typeface="Arial"/>
              <a:buNone/>
              <a:defRPr/>
            </a:pPr>
            <a:r>
              <a:rPr sz="2600" b="0" i="0" u="none">
                <a:solidFill>
                  <a:srgbClr val="222222"/>
                </a:solidFill>
                <a:latin typeface="Arial"/>
                <a:ea typeface="Arial"/>
                <a:cs typeface="Arial"/>
              </a:rPr>
              <a:t>	</a:t>
            </a:r>
            <a:r>
              <a:rPr sz="2600" b="0" i="0" u="none">
                <a:solidFill>
                  <a:srgbClr val="222222"/>
                </a:solidFill>
                <a:latin typeface="Arial"/>
                <a:ea typeface="Arial"/>
                <a:cs typeface="Arial"/>
              </a:rPr>
              <a:t>В бумажной закупке у едпоставщика заявок нет, а в электронной закупке – есть. То есть в электронной малой закупке нужно применять ограничение, а в бумажной – нет.</a:t>
            </a:r>
            <a:endParaRPr sz="2600"/>
          </a:p>
          <a:p>
            <a:pPr marL="0" indent="0" algn="just">
              <a:buFont typeface="Arial"/>
              <a:buNone/>
              <a:defRPr/>
            </a:pPr>
            <a:r>
              <a:rPr sz="2600" b="0" i="0" u="none">
                <a:solidFill>
                  <a:srgbClr val="222222"/>
                </a:solidFill>
                <a:latin typeface="Arial"/>
                <a:ea typeface="Arial"/>
                <a:cs typeface="Arial"/>
              </a:rPr>
              <a:t>	В положениях закона, которыми руководствуются заказчики, когда устанавливают ограничение, нет привязки к конкретному способу закупки. При этом в законе сказано, что заказчик отклоняет все предложения с иностранной продукцией, если на участие подана заявка с российскими ТРУ.</a:t>
            </a:r>
            <a:br>
              <a:rPr sz="2600" b="0" i="0" u="none">
                <a:solidFill>
                  <a:srgbClr val="222222"/>
                </a:solidFill>
                <a:latin typeface="Arial"/>
                <a:ea typeface="Arial"/>
                <a:cs typeface="Arial"/>
              </a:rPr>
            </a:br>
            <a:br>
              <a:rPr sz="2600" b="0" i="0" u="none">
                <a:solidFill>
                  <a:srgbClr val="222222"/>
                </a:solidFill>
                <a:latin typeface="Arial"/>
                <a:ea typeface="Arial"/>
                <a:cs typeface="Arial"/>
              </a:rPr>
            </a:br>
            <a:endParaRPr sz="26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29710404" name="Заголовок 1"/>
          <p:cNvSpPr>
            <a:spLocks noGrp="1"/>
          </p:cNvSpPr>
          <p:nvPr>
            <p:ph type="title"/>
          </p:nvPr>
        </p:nvSpPr>
        <p:spPr bwMode="auto">
          <a:xfrm flipH="0" flipV="0">
            <a:off x="122996" y="62971"/>
            <a:ext cx="11953669" cy="889528"/>
          </a:xfrm>
        </p:spPr>
        <p:txBody>
          <a:bodyPr/>
          <a:lstStyle/>
          <a:p>
            <a:pPr algn="ctr">
              <a:defRPr/>
            </a:pPr>
            <a:r>
              <a:rPr sz="2400" b="1" i="0" u="none">
                <a:solidFill>
                  <a:srgbClr val="222222"/>
                </a:solidFill>
                <a:latin typeface="Arial"/>
                <a:ea typeface="Arial"/>
                <a:cs typeface="Arial"/>
              </a:rPr>
              <a:t>Ситуация</a:t>
            </a:r>
            <a:endParaRPr sz="2400" b="1"/>
          </a:p>
        </p:txBody>
      </p:sp>
      <p:sp>
        <p:nvSpPr>
          <p:cNvPr id="783395695" name="Объект 2"/>
          <p:cNvSpPr>
            <a:spLocks noGrp="1"/>
          </p:cNvSpPr>
          <p:nvPr>
            <p:ph idx="1"/>
          </p:nvPr>
        </p:nvSpPr>
        <p:spPr bwMode="auto">
          <a:xfrm flipH="0" flipV="0">
            <a:off x="122996" y="952499"/>
            <a:ext cx="11953669" cy="5778499"/>
          </a:xfrm>
        </p:spPr>
        <p:txBody>
          <a:bodyPr/>
          <a:lstStyle/>
          <a:p>
            <a:pPr marL="0" indent="0">
              <a:buFont typeface="Arial"/>
              <a:buNone/>
              <a:defRPr/>
            </a:pPr>
            <a:endParaRPr sz="2400"/>
          </a:p>
          <a:p>
            <a:pPr marL="0" indent="0">
              <a:buFont typeface="Arial"/>
              <a:buNone/>
              <a:defRPr/>
            </a:pPr>
            <a:r>
              <a:rPr sz="2400" b="1" i="0" u="none">
                <a:solidFill>
                  <a:srgbClr val="222222"/>
                </a:solidFill>
                <a:latin typeface="Arial"/>
                <a:ea typeface="Arial"/>
                <a:cs typeface="Arial"/>
              </a:rPr>
              <a:t>Применять ли ограничение в закупках по пункту 4 части 1 статьи 93 Закона № 44-ФЗ</a:t>
            </a:r>
            <a:endParaRPr sz="2400" b="1" i="0" u="none">
              <a:solidFill>
                <a:srgbClr val="222222"/>
              </a:solidFill>
              <a:latin typeface="Arial"/>
              <a:ea typeface="Arial"/>
              <a:cs typeface="Arial"/>
            </a:endParaRPr>
          </a:p>
          <a:p>
            <a:pPr>
              <a:defRPr/>
            </a:pPr>
            <a:r>
              <a:rPr sz="2400" b="0" i="0" u="none">
                <a:solidFill>
                  <a:srgbClr val="222222"/>
                </a:solidFill>
                <a:latin typeface="Arial"/>
                <a:ea typeface="Arial"/>
                <a:cs typeface="Arial"/>
              </a:rPr>
              <a:t>Нет, не применяйте. Ограничение, предусмотренное постановлением № 1875, не применяется в бумажных закупках по</a:t>
            </a:r>
            <a:r>
              <a:rPr sz="2400" b="0" i="0" u="none">
                <a:solidFill>
                  <a:srgbClr val="222222"/>
                </a:solidFill>
                <a:latin typeface="Arial"/>
                <a:ea typeface="Arial"/>
                <a:cs typeface="Arial"/>
              </a:rPr>
              <a:t> </a:t>
            </a:r>
            <a:r>
              <a:rPr lang="ru-RU" sz="2400" b="0" i="0" u="sng" strike="noStrike" cap="none" spc="0">
                <a:solidFill>
                  <a:schemeClr val="hlink"/>
                </a:solidFill>
                <a:latin typeface="Arial"/>
                <a:ea typeface="Arial"/>
                <a:cs typeface="Arial"/>
                <a:hlinkClick r:id="rId2" tooltip="https://1gzakaz.ru/group?groupId=1663367&amp;locale=ru&amp;date=2025-01-01&amp;isStatic=false&amp;anchor=XA00MG02O3&amp;pubAlias=mcfr-go.mini"/>
              </a:rPr>
              <a:t>пункту 4</a:t>
            </a:r>
            <a:r>
              <a:rPr sz="2400" b="0" i="0" u="none">
                <a:solidFill>
                  <a:srgbClr val="222222"/>
                </a:solidFill>
                <a:latin typeface="Arial"/>
                <a:ea typeface="Arial"/>
                <a:cs typeface="Arial"/>
              </a:rPr>
              <a:t> </a:t>
            </a:r>
            <a:r>
              <a:rPr sz="2400" b="0" i="0" u="none">
                <a:solidFill>
                  <a:srgbClr val="222222"/>
                </a:solidFill>
                <a:latin typeface="Arial"/>
                <a:ea typeface="Arial"/>
                <a:cs typeface="Arial"/>
              </a:rPr>
              <a:t>части 1 статьи 93 Закона № 44-ФЗ (</a:t>
            </a:r>
            <a:r>
              <a:rPr lang="ru-RU" sz="2400" b="0" i="0" u="none" strike="noStrike" cap="none" spc="0">
                <a:solidFill>
                  <a:schemeClr val="tx1"/>
                </a:solidFill>
                <a:latin typeface="+mn-lt"/>
                <a:ea typeface="+mn-ea"/>
                <a:cs typeface="+mn-cs"/>
              </a:rPr>
              <a:t>пп. «а»</a:t>
            </a:r>
            <a:r>
              <a:rPr sz="2400" b="0" i="0" u="none">
                <a:solidFill>
                  <a:srgbClr val="222222"/>
                </a:solidFill>
                <a:latin typeface="Arial"/>
                <a:ea typeface="Arial"/>
                <a:cs typeface="Arial"/>
              </a:rPr>
              <a:t> </a:t>
            </a:r>
            <a:r>
              <a:rPr sz="2400" b="0" i="0" u="none">
                <a:solidFill>
                  <a:srgbClr val="222222"/>
                </a:solidFill>
                <a:latin typeface="Arial"/>
                <a:ea typeface="Arial"/>
                <a:cs typeface="Arial"/>
              </a:rPr>
              <a:t>п. 2 ч. 4,</a:t>
            </a:r>
            <a:r>
              <a:rPr sz="2400" b="0" i="0" u="none">
                <a:solidFill>
                  <a:srgbClr val="222222"/>
                </a:solidFill>
                <a:latin typeface="Arial"/>
                <a:ea typeface="Arial"/>
                <a:cs typeface="Arial"/>
              </a:rPr>
              <a:t> </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п. 2</a:t>
            </a:r>
            <a:r>
              <a:rPr lang="ru-RU" sz="2400" b="0" i="0" u="none" strike="noStrike" cap="none" spc="0">
                <a:solidFill>
                  <a:schemeClr val="tx1"/>
                </a:solidFill>
                <a:latin typeface="Arial"/>
                <a:ea typeface="Arial"/>
                <a:cs typeface="Arial"/>
              </a:rPr>
              <a:t> </a:t>
            </a:r>
            <a:r>
              <a:rPr sz="2400" b="0" i="0" u="none">
                <a:solidFill>
                  <a:srgbClr val="222222"/>
                </a:solidFill>
                <a:latin typeface="Arial"/>
                <a:ea typeface="Arial"/>
                <a:cs typeface="Arial"/>
              </a:rPr>
              <a:t>ч. 5 ст. 14 Закона № 44-ФЗ, </a:t>
            </a:r>
            <a:r>
              <a:rPr lang="ru-RU" sz="2400" b="0" i="0" u="none" strike="noStrike" cap="none" spc="0">
                <a:solidFill>
                  <a:schemeClr val="tx1"/>
                </a:solidFill>
                <a:latin typeface="+mn-lt"/>
                <a:ea typeface="+mn-ea"/>
                <a:cs typeface="+mn-cs"/>
              </a:rPr>
              <a:t>п. 4.2</a:t>
            </a:r>
            <a:r>
              <a:rPr lang="ru-RU" sz="2400" b="0" i="0" u="none" strike="noStrike" cap="none" spc="0">
                <a:solidFill>
                  <a:schemeClr val="tx1"/>
                </a:solidFill>
                <a:latin typeface="Arial"/>
                <a:ea typeface="Arial"/>
                <a:cs typeface="Arial"/>
              </a:rPr>
              <a:t> </a:t>
            </a:r>
            <a:r>
              <a:rPr sz="2400" b="0" i="0" u="none">
                <a:solidFill>
                  <a:srgbClr val="222222"/>
                </a:solidFill>
                <a:latin typeface="Arial"/>
                <a:ea typeface="Arial"/>
                <a:cs typeface="Arial"/>
              </a:rPr>
              <a:t>письма Минфина от 31.01.2025 № 24-01-06/8697).</a:t>
            </a:r>
            <a:endParaRPr sz="2400"/>
          </a:p>
          <a:p>
            <a:pPr>
              <a:defRPr/>
            </a:pPr>
            <a:r>
              <a:rPr sz="2400" b="0" i="0" u="none">
                <a:solidFill>
                  <a:srgbClr val="222222"/>
                </a:solidFill>
                <a:latin typeface="Arial"/>
                <a:ea typeface="Arial"/>
                <a:cs typeface="Arial"/>
              </a:rPr>
              <a:t>Механизм ограничения предполагает наличие заявок на участие в закупке и их отклонение при определённых условиях. При этом подача заявок участниками в бумажных закупках по пунктам</a:t>
            </a:r>
            <a:r>
              <a:rPr sz="2400" b="0" i="0" u="none">
                <a:solidFill>
                  <a:srgbClr val="222222"/>
                </a:solidFill>
                <a:latin typeface="Arial"/>
                <a:ea typeface="Arial"/>
                <a:cs typeface="Arial"/>
              </a:rPr>
              <a:t> </a:t>
            </a:r>
            <a:r>
              <a:rPr sz="2400" b="0" i="0" u="none">
                <a:solidFill>
                  <a:srgbClr val="222222"/>
                </a:solidFill>
                <a:latin typeface="Arial"/>
                <a:ea typeface="Arial"/>
                <a:cs typeface="Arial"/>
              </a:rPr>
              <a:t> </a:t>
            </a:r>
            <a:r>
              <a:rPr lang="ru-RU" sz="2400" b="0" i="0" u="sng" strike="noStrike" cap="none" spc="0">
                <a:solidFill>
                  <a:schemeClr val="hlink"/>
                </a:solidFill>
                <a:latin typeface="+mn-lt"/>
                <a:ea typeface="+mn-ea"/>
                <a:cs typeface="+mn-cs"/>
                <a:hlinkClick r:id="rId2" tooltip="https://1gzakaz.ru/group?groupId=1663367&amp;locale=ru&amp;date=2025-01-01&amp;isStatic=false&amp;anchor=XA00MG02O3&amp;pubAlias=mcfr-go.mini"/>
              </a:rPr>
              <a:t>4</a:t>
            </a:r>
            <a:r>
              <a:rPr lang="ru-RU" sz="2400" b="0" i="0" u="none" strike="noStrike" cap="none" spc="0">
                <a:solidFill>
                  <a:schemeClr val="tx1"/>
                </a:solidFill>
                <a:latin typeface="Arial"/>
                <a:ea typeface="Arial"/>
                <a:cs typeface="Arial"/>
              </a:rPr>
              <a:t> </a:t>
            </a:r>
            <a:r>
              <a:rPr sz="2400" b="0" i="0" u="none">
                <a:solidFill>
                  <a:srgbClr val="222222"/>
                </a:solidFill>
                <a:latin typeface="Arial"/>
                <a:ea typeface="Arial"/>
                <a:cs typeface="Arial"/>
              </a:rPr>
              <a:t>или</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5</a:t>
            </a:r>
            <a:r>
              <a:rPr lang="ru-RU" sz="2400" b="0" i="0" u="sng" strike="noStrike" cap="none" spc="0">
                <a:solidFill>
                  <a:schemeClr val="hlink"/>
                </a:solidFill>
                <a:latin typeface="+mn-lt"/>
                <a:ea typeface="+mn-ea"/>
                <a:cs typeface="+mn-cs"/>
                <a:hlinkClick r:id="rId3" tooltip="https://1gzakaz.ru/#/document/16/188246"/>
              </a:rPr>
              <a:t> </a:t>
            </a:r>
            <a:r>
              <a:rPr sz="2400" b="0" i="0" u="none">
                <a:solidFill>
                  <a:srgbClr val="222222"/>
                </a:solidFill>
                <a:latin typeface="Arial"/>
                <a:ea typeface="Arial"/>
                <a:cs typeface="Arial"/>
              </a:rPr>
              <a:t> </a:t>
            </a:r>
            <a:r>
              <a:rPr sz="2400" b="0" i="0" u="none">
                <a:solidFill>
                  <a:srgbClr val="222222"/>
                </a:solidFill>
                <a:latin typeface="Arial"/>
                <a:ea typeface="Arial"/>
                <a:cs typeface="Arial"/>
              </a:rPr>
              <a:t>части 1 статьи 93 Закона № 44-ФЗ не предусмотрена. Поэтому при проведении таких закупок ограничение не может быть применено. При этом запрет применяют при любом способе закупки – как конкурентном, так и неконкурентном.</a:t>
            </a:r>
            <a:br>
              <a:rPr sz="2400" b="0" i="0" u="none">
                <a:solidFill>
                  <a:srgbClr val="222222"/>
                </a:solidFill>
                <a:latin typeface="Arial"/>
                <a:ea typeface="Arial"/>
                <a:cs typeface="Arial"/>
              </a:rPr>
            </a:br>
            <a:endParaRPr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012653918" name="Заголовок 1"/>
          <p:cNvSpPr>
            <a:spLocks noGrp="1"/>
          </p:cNvSpPr>
          <p:nvPr>
            <p:ph type="title"/>
          </p:nvPr>
        </p:nvSpPr>
        <p:spPr bwMode="auto">
          <a:xfrm flipH="0" flipV="0">
            <a:off x="112413" y="52387"/>
            <a:ext cx="11974836" cy="900111"/>
          </a:xfrm>
        </p:spPr>
        <p:txBody>
          <a:bodyPr/>
          <a:lstStyle/>
          <a:p>
            <a:pPr algn="ctr">
              <a:defRPr/>
            </a:pPr>
            <a:r>
              <a:rPr sz="2600" b="1" i="0" u="none">
                <a:solidFill>
                  <a:srgbClr val="222222"/>
                </a:solidFill>
                <a:latin typeface="Arial"/>
                <a:ea typeface="Arial"/>
                <a:cs typeface="Arial"/>
              </a:rPr>
              <a:t>Преимущество российским товарам</a:t>
            </a:r>
            <a:endParaRPr/>
          </a:p>
        </p:txBody>
      </p:sp>
      <p:sp>
        <p:nvSpPr>
          <p:cNvPr id="1523278670" name="Объект 2"/>
          <p:cNvSpPr>
            <a:spLocks noGrp="1"/>
          </p:cNvSpPr>
          <p:nvPr>
            <p:ph idx="1"/>
          </p:nvPr>
        </p:nvSpPr>
        <p:spPr bwMode="auto">
          <a:xfrm flipH="0" flipV="0">
            <a:off x="112413" y="952499"/>
            <a:ext cx="11974836" cy="5767916"/>
          </a:xfrm>
        </p:spPr>
        <p:txBody>
          <a:bodyPr/>
          <a:lstStyle/>
          <a:p>
            <a:pPr marL="0" indent="0">
              <a:buFont typeface="Arial"/>
              <a:buNone/>
              <a:defRPr/>
            </a:pPr>
            <a:endParaRPr sz="2800"/>
          </a:p>
          <a:p>
            <a:pPr marL="0" indent="0" algn="just">
              <a:buFont typeface="Arial"/>
              <a:buNone/>
              <a:defRPr/>
            </a:pPr>
            <a:r>
              <a:rPr sz="2800" b="0" i="0" u="none">
                <a:solidFill>
                  <a:srgbClr val="222222"/>
                </a:solidFill>
                <a:latin typeface="Arial"/>
                <a:ea typeface="Arial"/>
                <a:cs typeface="Arial"/>
              </a:rPr>
              <a:t>	</a:t>
            </a:r>
            <a:r>
              <a:rPr sz="2800" b="0" i="0" u="none">
                <a:solidFill>
                  <a:srgbClr val="222222"/>
                </a:solidFill>
                <a:latin typeface="Arial"/>
                <a:ea typeface="Arial"/>
                <a:cs typeface="Arial"/>
              </a:rPr>
              <a:t>Не применяйте</a:t>
            </a:r>
            <a:r>
              <a:rPr lang="ru-RU" sz="2800" b="0" i="0" u="sng" strike="noStrike" cap="none" spc="0">
                <a:solidFill>
                  <a:schemeClr val="hlink"/>
                </a:solidFill>
                <a:latin typeface="Arial"/>
                <a:ea typeface="Arial"/>
                <a:cs typeface="Arial"/>
                <a:hlinkClick r:id="rId2" tooltip="https://1gzakaz.ru/group?groupId=127391571&amp;locale=ru&amp;date=2025-01-01&amp;isStatic=false&amp;anchor=dfasyk428n&amp;pubAlias=mcfr-go.mini"/>
              </a:rPr>
              <a:t> преимущество</a:t>
            </a:r>
            <a:r>
              <a:rPr sz="2800" b="0" i="0" u="none">
                <a:solidFill>
                  <a:srgbClr val="222222"/>
                </a:solidFill>
                <a:latin typeface="Arial"/>
                <a:ea typeface="Arial"/>
                <a:cs typeface="Arial"/>
              </a:rPr>
              <a:t>, когда проводите бумажную закупку у едпоставщика. Данный механизм применяют в закупках, содержащих этап – присвоение порядковых номеров заявкам. В бумажных закупках у единственного поставщика такого этапа нет (</a:t>
            </a:r>
            <a:r>
              <a:rPr lang="ru-RU" sz="2800" b="0" i="0" u="none" strike="noStrike" cap="none" spc="0">
                <a:solidFill>
                  <a:schemeClr val="tx1"/>
                </a:solidFill>
                <a:latin typeface="Arial"/>
                <a:ea typeface="Arial"/>
                <a:cs typeface="Arial"/>
              </a:rPr>
              <a:t>подп. «а» п. 3 ч. 4</a:t>
            </a:r>
            <a:r>
              <a:rPr lang="ru-RU" sz="2800" b="0" i="0" u="sng" strike="noStrike" cap="none" spc="0">
                <a:solidFill>
                  <a:schemeClr val="hlink"/>
                </a:solidFill>
                <a:latin typeface="Arial"/>
                <a:ea typeface="Arial"/>
                <a:cs typeface="Arial"/>
                <a:hlinkClick r:id="rId3" tooltip="https://1gzakaz.ru/group?groupId=1663367&amp;locale=ru&amp;date=2025-01-01&amp;isStatic=false&amp;anchor=XA00M8Q2MI&amp;pubAlias=mcfr-go.mini"/>
              </a:rPr>
              <a:t> подп. «а» п. 3 ч. 5</a:t>
            </a:r>
            <a:r>
              <a:rPr lang="ru-RU" sz="2800" b="0" i="0" u="sng" strike="noStrike" cap="none" spc="0">
                <a:solidFill>
                  <a:schemeClr val="hlink"/>
                </a:solidFill>
                <a:latin typeface="Arial"/>
                <a:ea typeface="Arial"/>
                <a:cs typeface="Arial"/>
                <a:hlinkClick r:id="rId4" tooltip="https://1gzakaz.ru/#/document/16/188246"/>
              </a:rPr>
              <a:t> </a:t>
            </a:r>
            <a:r>
              <a:rPr sz="2800" b="0" i="0" u="none">
                <a:solidFill>
                  <a:srgbClr val="222222"/>
                </a:solidFill>
                <a:latin typeface="Arial"/>
                <a:ea typeface="Arial"/>
                <a:cs typeface="Arial"/>
              </a:rPr>
              <a:t>,</a:t>
            </a:r>
            <a:r>
              <a:rPr sz="2800" b="0" i="0" u="none">
                <a:solidFill>
                  <a:srgbClr val="222222"/>
                </a:solidFill>
                <a:latin typeface="Arial"/>
                <a:ea typeface="Arial"/>
                <a:cs typeface="Arial"/>
              </a:rPr>
              <a:t> </a:t>
            </a:r>
            <a:r>
              <a:rPr sz="2800" b="0" i="0" u="none">
                <a:solidFill>
                  <a:srgbClr val="222222"/>
                </a:solidFill>
                <a:latin typeface="Arial"/>
                <a:ea typeface="Arial"/>
                <a:cs typeface="Arial"/>
              </a:rPr>
              <a:t> </a:t>
            </a:r>
            <a:r>
              <a:rPr sz="2800" b="0" i="0" u="none">
                <a:solidFill>
                  <a:srgbClr val="222222"/>
                </a:solidFill>
                <a:latin typeface="Arial"/>
                <a:ea typeface="Arial"/>
                <a:cs typeface="Arial"/>
              </a:rPr>
              <a:t>ст. 14 Закона № 44-ФЗ).</a:t>
            </a:r>
            <a:endParaRPr sz="2800" b="0" i="0" u="none">
              <a:solidFill>
                <a:srgbClr val="222222"/>
              </a:solidFill>
              <a:latin typeface="Arial"/>
              <a:ea typeface="Arial"/>
              <a:cs typeface="Arial"/>
            </a:endParaRPr>
          </a:p>
          <a:p>
            <a:pPr marL="0" indent="0" algn="just">
              <a:buFont typeface="Arial"/>
              <a:buNone/>
              <a:defRPr/>
            </a:pPr>
            <a:r>
              <a:rPr sz="2800" b="0" i="0" u="none">
                <a:solidFill>
                  <a:srgbClr val="222222"/>
                </a:solidFill>
                <a:latin typeface="Arial"/>
                <a:ea typeface="Arial"/>
                <a:cs typeface="Arial"/>
              </a:rPr>
              <a:t>	</a:t>
            </a:r>
            <a:r>
              <a:rPr sz="2800" b="0" i="0" u="none">
                <a:solidFill>
                  <a:srgbClr val="222222"/>
                </a:solidFill>
                <a:latin typeface="Arial"/>
                <a:ea typeface="Arial"/>
                <a:cs typeface="Arial"/>
              </a:rPr>
              <a:t>В положениях закона прописано, что заказчик предоставляет приоритет в 15 процентов заявкам, содержащим предложение о поставке продукции только российского происхождения. В бумажной закупке у едпоставщика заявок нет, а в электронной закупке – есть. То есть в электронной малой закупке нужно применять преимущество.</a:t>
            </a:r>
            <a:br>
              <a:rPr sz="2800" b="0" i="0" u="none">
                <a:solidFill>
                  <a:srgbClr val="222222"/>
                </a:solidFill>
                <a:latin typeface="Arial"/>
                <a:ea typeface="Arial"/>
                <a:cs typeface="Arial"/>
              </a:rPr>
            </a:br>
            <a:br>
              <a:rPr sz="1050" b="0" i="0" u="none">
                <a:solidFill>
                  <a:srgbClr val="222222"/>
                </a:solidFill>
                <a:latin typeface="Arial"/>
                <a:ea typeface="Arial"/>
                <a:cs typeface="Arial"/>
              </a:rPr>
            </a:b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9072713" name="Заголовок 1"/>
          <p:cNvSpPr>
            <a:spLocks noGrp="1"/>
          </p:cNvSpPr>
          <p:nvPr>
            <p:ph type="title"/>
          </p:nvPr>
        </p:nvSpPr>
        <p:spPr bwMode="auto">
          <a:xfrm flipH="0" flipV="0">
            <a:off x="133580" y="105304"/>
            <a:ext cx="11964252" cy="931861"/>
          </a:xfrm>
        </p:spPr>
        <p:txBody>
          <a:bodyPr/>
          <a:lstStyle/>
          <a:p>
            <a:pPr algn="ctr">
              <a:defRPr/>
            </a:pPr>
            <a:r>
              <a:rPr sz="2600" b="1" i="0" u="none">
                <a:solidFill>
                  <a:srgbClr val="222222"/>
                </a:solidFill>
                <a:latin typeface="Arial"/>
                <a:ea typeface="Arial"/>
                <a:cs typeface="Arial"/>
              </a:rPr>
              <a:t>Квотирование</a:t>
            </a:r>
            <a:endParaRPr sz="2600" b="1"/>
          </a:p>
        </p:txBody>
      </p:sp>
      <p:sp>
        <p:nvSpPr>
          <p:cNvPr id="1930135874" name="Объект 2"/>
          <p:cNvSpPr>
            <a:spLocks noGrp="1"/>
          </p:cNvSpPr>
          <p:nvPr>
            <p:ph idx="1"/>
          </p:nvPr>
        </p:nvSpPr>
        <p:spPr bwMode="auto">
          <a:xfrm flipH="0" flipV="0">
            <a:off x="133580" y="1037166"/>
            <a:ext cx="11964252" cy="5693833"/>
          </a:xfrm>
        </p:spPr>
        <p:txBody>
          <a:bodyPr/>
          <a:lstStyle/>
          <a:p>
            <a:pPr marL="0" indent="0">
              <a:buFont typeface="Arial"/>
              <a:buNone/>
              <a:defRPr/>
            </a:pPr>
            <a:r>
              <a:rPr sz="2800" u="sng">
                <a:solidFill>
                  <a:schemeClr val="hlink"/>
                </a:solidFill>
                <a:hlinkClick r:id="rId2" tooltip="https://1gzakaz.ru/#/document/16/188246"/>
              </a:rPr>
              <a:t> </a:t>
            </a:r>
            <a:endParaRPr sz="2800"/>
          </a:p>
          <a:p>
            <a:pPr marL="0" indent="0">
              <a:buFont typeface="Arial"/>
              <a:buNone/>
              <a:defRPr/>
            </a:pPr>
            <a:r>
              <a:rPr sz="2800" b="0" i="0" u="none">
                <a:solidFill>
                  <a:srgbClr val="222222"/>
                </a:solidFill>
                <a:latin typeface="Arial"/>
                <a:ea typeface="Arial"/>
                <a:cs typeface="Arial"/>
              </a:rPr>
              <a:t>	</a:t>
            </a:r>
            <a:endParaRPr sz="2800" b="0" i="0" u="none">
              <a:solidFill>
                <a:srgbClr val="222222"/>
              </a:solidFill>
              <a:latin typeface="Arial"/>
              <a:ea typeface="Arial"/>
              <a:cs typeface="Arial"/>
            </a:endParaRPr>
          </a:p>
          <a:p>
            <a:pPr marL="0" indent="0" algn="ctr">
              <a:buFont typeface="Arial"/>
              <a:buNone/>
              <a:defRPr/>
            </a:pPr>
            <a:r>
              <a:rPr sz="2800" b="0" i="0" u="none">
                <a:solidFill>
                  <a:srgbClr val="222222"/>
                </a:solidFill>
                <a:latin typeface="Arial"/>
                <a:ea typeface="Arial"/>
                <a:cs typeface="Arial"/>
              </a:rPr>
              <a:t>	Квотирование оставили только для отдельных категорий заказчиков по</a:t>
            </a:r>
            <a:r>
              <a:rPr sz="2800" b="0" i="0" u="none">
                <a:solidFill>
                  <a:srgbClr val="222222"/>
                </a:solidFill>
                <a:latin typeface="Arial"/>
                <a:ea typeface="Arial"/>
                <a:cs typeface="Arial"/>
              </a:rPr>
              <a:t> </a:t>
            </a:r>
            <a:r>
              <a:rPr lang="ru-RU" sz="2800" b="0" i="0" u="sng" strike="noStrike" cap="none" spc="0">
                <a:solidFill>
                  <a:schemeClr val="hlink"/>
                </a:solidFill>
                <a:latin typeface="Arial"/>
                <a:ea typeface="Arial"/>
                <a:cs typeface="Arial"/>
                <a:hlinkClick r:id="rId3" tooltip="https://1gzakaz.ru/group?groupId=358766&amp;locale=ru&amp;date=2025-01-01&amp;isStatic=false&amp;pubAlias=mcfr-go.mini"/>
              </a:rPr>
              <a:t>Закону № 223-ФЗ</a:t>
            </a:r>
            <a:r>
              <a:rPr sz="2800" b="0" i="0" u="none">
                <a:solidFill>
                  <a:srgbClr val="222222"/>
                </a:solidFill>
                <a:latin typeface="Arial"/>
                <a:ea typeface="Arial"/>
                <a:cs typeface="Arial"/>
              </a:rPr>
              <a:t>. Заказчики по 44-ФЗ по итогам года до 1 февраля года, следующего за отчетным, должны публиковать в ЕИС отчет об объеме закупок российской продукции. Выполнять минимальную долю закупок отечественных товаров больше не нужно (</a:t>
            </a:r>
            <a:r>
              <a:rPr lang="ru-RU" sz="2800" b="0" i="0" u="none" strike="noStrike" cap="none" spc="0">
                <a:solidFill>
                  <a:schemeClr val="tx1"/>
                </a:solidFill>
                <a:latin typeface="Arial"/>
                <a:ea typeface="Arial"/>
                <a:cs typeface="Arial"/>
              </a:rPr>
              <a:t>ч. 6 ст. 14 Закона № 44-ФЗ</a:t>
            </a:r>
            <a:r>
              <a:rPr sz="2800" b="0" i="0" u="none">
                <a:solidFill>
                  <a:srgbClr val="222222"/>
                </a:solidFill>
                <a:latin typeface="Arial"/>
                <a:ea typeface="Arial"/>
                <a:cs typeface="Arial"/>
              </a:rPr>
              <a:t>).</a:t>
            </a:r>
            <a:br>
              <a:rPr sz="1050" b="0" i="0" u="none">
                <a:solidFill>
                  <a:srgbClr val="222222"/>
                </a:solidFill>
                <a:latin typeface="Arial"/>
                <a:ea typeface="Arial"/>
                <a:cs typeface="Arial"/>
              </a:rPr>
            </a:br>
            <a:br>
              <a:rPr sz="1050" b="0" i="0" u="none">
                <a:solidFill>
                  <a:srgbClr val="222222"/>
                </a:solidFill>
                <a:latin typeface="Arial"/>
                <a:ea typeface="Arial"/>
                <a:cs typeface="Arial"/>
              </a:rPr>
            </a:br>
            <a:endParaRPr sz="1050" b="0" i="0" u="none">
              <a:solidFill>
                <a:srgbClr val="222222"/>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21769364" name="Заголовок 1"/>
          <p:cNvSpPr>
            <a:spLocks noGrp="1"/>
          </p:cNvSpPr>
          <p:nvPr>
            <p:ph type="title"/>
          </p:nvPr>
        </p:nvSpPr>
        <p:spPr bwMode="auto">
          <a:xfrm flipH="0" flipV="0">
            <a:off x="165330" y="105304"/>
            <a:ext cx="11847836" cy="6604528"/>
          </a:xfrm>
        </p:spPr>
        <p:txBody>
          <a:bodyPr/>
          <a:lstStyle/>
          <a:p>
            <a:pPr algn="ctr">
              <a:defRPr/>
            </a:pPr>
            <a:r>
              <a:rPr sz="3600" b="1" i="0" u="none">
                <a:solidFill>
                  <a:schemeClr val="tx1"/>
                </a:solidFill>
                <a:latin typeface="Arial"/>
                <a:ea typeface="Arial"/>
                <a:cs typeface="Arial"/>
              </a:rPr>
              <a:t>Закупки в новых регионах России</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870636565" name="Заголовок 1"/>
          <p:cNvSpPr>
            <a:spLocks noGrp="1"/>
          </p:cNvSpPr>
          <p:nvPr>
            <p:ph type="title"/>
          </p:nvPr>
        </p:nvSpPr>
        <p:spPr bwMode="auto">
          <a:xfrm flipH="0" flipV="0">
            <a:off x="122996" y="115887"/>
            <a:ext cx="11900752" cy="921278"/>
          </a:xfrm>
        </p:spPr>
        <p:txBody>
          <a:bodyPr/>
          <a:lstStyle/>
          <a:p>
            <a:pPr algn="ctr">
              <a:defRPr/>
            </a:pPr>
            <a:r>
              <a:rPr sz="2800" b="1" i="0" u="none">
                <a:solidFill>
                  <a:schemeClr val="tx1"/>
                </a:solidFill>
                <a:latin typeface="Arial"/>
                <a:ea typeface="Arial"/>
                <a:cs typeface="Arial"/>
              </a:rPr>
              <a:t>Переходный период: кто и как может работать</a:t>
            </a:r>
            <a:endParaRPr sz="2800" b="1">
              <a:solidFill>
                <a:schemeClr val="tx1"/>
              </a:solidFill>
              <a:latin typeface="Arial"/>
              <a:cs typeface="Arial"/>
            </a:endParaRPr>
          </a:p>
        </p:txBody>
      </p:sp>
      <p:sp>
        <p:nvSpPr>
          <p:cNvPr id="1076269821" name="Объект 2"/>
          <p:cNvSpPr>
            <a:spLocks noGrp="1"/>
          </p:cNvSpPr>
          <p:nvPr>
            <p:ph idx="1"/>
          </p:nvPr>
        </p:nvSpPr>
        <p:spPr bwMode="auto">
          <a:xfrm flipH="0" flipV="0">
            <a:off x="122996" y="1037166"/>
            <a:ext cx="11900752" cy="5672666"/>
          </a:xfrm>
        </p:spPr>
        <p:txBody>
          <a:bodyPr/>
          <a:lstStyle/>
          <a:p>
            <a:pPr algn="just">
              <a:defRPr/>
            </a:pPr>
            <a:endParaRPr sz="2000" i="0">
              <a:latin typeface="Arial"/>
              <a:cs typeface="Arial"/>
            </a:endParaRPr>
          </a:p>
          <a:p>
            <a:pPr marL="0" indent="0">
              <a:buFont typeface="Arial"/>
              <a:buNone/>
              <a:defRPr/>
            </a:pPr>
            <a:r>
              <a:rPr sz="2000">
                <a:latin typeface="Arial"/>
                <a:ea typeface="Arial"/>
                <a:cs typeface="Arial"/>
              </a:rPr>
              <a:t>	</a:t>
            </a:r>
            <a:r>
              <a:rPr sz="2600" b="1" i="0" u="none">
                <a:solidFill>
                  <a:schemeClr val="tx1"/>
                </a:solidFill>
                <a:latin typeface="Arial"/>
                <a:ea typeface="Arial"/>
                <a:cs typeface="Arial"/>
              </a:rPr>
              <a:t>Переходный период</a:t>
            </a:r>
            <a:r>
              <a:rPr sz="2600" b="1" i="0" u="none">
                <a:solidFill>
                  <a:schemeClr val="tx1"/>
                </a:solidFill>
                <a:latin typeface="Arial"/>
                <a:ea typeface="Arial"/>
                <a:cs typeface="Arial"/>
              </a:rPr>
              <a:t> </a:t>
            </a:r>
            <a:r>
              <a:rPr sz="2600" b="1" i="0" u="none">
                <a:solidFill>
                  <a:schemeClr val="tx1"/>
                </a:solidFill>
                <a:latin typeface="Arial"/>
                <a:ea typeface="Arial"/>
                <a:cs typeface="Arial"/>
              </a:rPr>
              <a:t>— </a:t>
            </a:r>
            <a:r>
              <a:rPr sz="2600" b="0" i="0" u="none">
                <a:solidFill>
                  <a:schemeClr val="tx1"/>
                </a:solidFill>
                <a:latin typeface="Arial"/>
                <a:ea typeface="Arial"/>
                <a:cs typeface="Arial"/>
              </a:rPr>
              <a:t>это термин, обозначающий определенный отрезок времени, в течение которого в новых регионах действуют особые правила проведения госзакупок. Регламенты, отличные от регламентов 44-ФЗ и 223-ФЗ, направлены на адаптацию системы приобретения товаров, работ или услуг к условиям:</a:t>
            </a:r>
            <a:endParaRPr sz="2600" b="0">
              <a:solidFill>
                <a:schemeClr val="tx1"/>
              </a:solidFill>
              <a:latin typeface="Arial"/>
              <a:cs typeface="Arial"/>
            </a:endParaRPr>
          </a:p>
          <a:p>
            <a:pPr>
              <a:defRPr/>
            </a:pPr>
            <a:r>
              <a:rPr sz="2600" b="0" i="0" u="none">
                <a:solidFill>
                  <a:schemeClr val="tx1"/>
                </a:solidFill>
                <a:latin typeface="Arial"/>
                <a:ea typeface="Arial"/>
                <a:cs typeface="Arial"/>
              </a:rPr>
              <a:t>Донецкой Народной Республики.</a:t>
            </a:r>
            <a:endParaRPr sz="2600">
              <a:solidFill>
                <a:schemeClr val="tx1"/>
              </a:solidFill>
              <a:latin typeface="Arial"/>
              <a:cs typeface="Arial"/>
            </a:endParaRPr>
          </a:p>
          <a:p>
            <a:pPr>
              <a:defRPr/>
            </a:pPr>
            <a:r>
              <a:rPr sz="2600" b="0" i="0" u="none">
                <a:solidFill>
                  <a:schemeClr val="tx1"/>
                </a:solidFill>
                <a:latin typeface="Arial"/>
                <a:ea typeface="Arial"/>
                <a:cs typeface="Arial"/>
              </a:rPr>
              <a:t>Луганской Народной Республики.</a:t>
            </a:r>
            <a:endParaRPr sz="2600">
              <a:solidFill>
                <a:schemeClr val="tx1"/>
              </a:solidFill>
              <a:latin typeface="Arial"/>
              <a:cs typeface="Arial"/>
            </a:endParaRPr>
          </a:p>
          <a:p>
            <a:pPr>
              <a:defRPr/>
            </a:pPr>
            <a:r>
              <a:rPr sz="2600" b="0" i="0" u="none">
                <a:solidFill>
                  <a:schemeClr val="tx1"/>
                </a:solidFill>
                <a:latin typeface="Arial"/>
                <a:ea typeface="Arial"/>
                <a:cs typeface="Arial"/>
              </a:rPr>
              <a:t>Запорожской области.</a:t>
            </a:r>
            <a:endParaRPr sz="2600">
              <a:solidFill>
                <a:schemeClr val="tx1"/>
              </a:solidFill>
              <a:latin typeface="Arial"/>
              <a:cs typeface="Arial"/>
            </a:endParaRPr>
          </a:p>
          <a:p>
            <a:pPr algn="just">
              <a:defRPr/>
            </a:pPr>
            <a:r>
              <a:rPr sz="2600" b="0" i="0" u="none">
                <a:solidFill>
                  <a:schemeClr val="tx1"/>
                </a:solidFill>
                <a:latin typeface="Arial"/>
                <a:ea typeface="Arial"/>
                <a:cs typeface="Arial"/>
              </a:rPr>
              <a:t>Херсонской области.</a:t>
            </a:r>
            <a:endParaRPr sz="2600" b="0" i="0" u="none">
              <a:solidFill>
                <a:schemeClr val="tx1"/>
              </a:solidFill>
              <a:latin typeface="Arial"/>
              <a:cs typeface="Arial"/>
            </a:endParaRPr>
          </a:p>
          <a:p>
            <a:pPr marL="0" indent="0" algn="just">
              <a:buFont typeface="Arial"/>
              <a:buNone/>
              <a:defRPr/>
            </a:pPr>
            <a:r>
              <a:rPr sz="2600" i="0">
                <a:solidFill>
                  <a:schemeClr val="tx1"/>
                </a:solidFill>
                <a:latin typeface="Arial"/>
                <a:ea typeface="Arial"/>
                <a:cs typeface="Arial"/>
              </a:rPr>
              <a:t>	</a:t>
            </a:r>
            <a:r>
              <a:rPr sz="2600" b="0" i="0" u="none">
                <a:solidFill>
                  <a:schemeClr val="tx1"/>
                </a:solidFill>
                <a:latin typeface="Arial"/>
                <a:ea typeface="Arial"/>
                <a:cs typeface="Arial"/>
              </a:rPr>
              <a:t>В 2025 году в новых регионах введено военное положение, и законодательство о закупках используется с учетом особых условий. С помощью переходного периода государство обеспечивает стабильность и непрерывность закупочных действий в новых субъектах.</a:t>
            </a:r>
            <a:endParaRPr sz="2600" b="0" i="0" u="none">
              <a:solidFill>
                <a:schemeClr val="tx1"/>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146007322" name="Заголовок 1"/>
          <p:cNvSpPr>
            <a:spLocks noGrp="1"/>
          </p:cNvSpPr>
          <p:nvPr>
            <p:ph type="title"/>
          </p:nvPr>
        </p:nvSpPr>
        <p:spPr bwMode="auto">
          <a:xfrm flipH="0" flipV="0">
            <a:off x="101830" y="84137"/>
            <a:ext cx="11985419" cy="910695"/>
          </a:xfrm>
        </p:spPr>
        <p:txBody>
          <a:bodyPr/>
          <a:lstStyle/>
          <a:p>
            <a:pPr algn="ctr">
              <a:defRPr/>
            </a:pPr>
            <a:r>
              <a:rPr sz="3000" b="1" i="0" u="none">
                <a:solidFill>
                  <a:srgbClr val="222222"/>
                </a:solidFill>
                <a:latin typeface="Arial"/>
                <a:ea typeface="Arial"/>
                <a:cs typeface="Arial"/>
              </a:rPr>
              <a:t>Особые условия закупок в новых регионах</a:t>
            </a:r>
            <a:endParaRPr/>
          </a:p>
        </p:txBody>
      </p:sp>
      <p:sp>
        <p:nvSpPr>
          <p:cNvPr id="862672828" name="Объект 2"/>
          <p:cNvSpPr>
            <a:spLocks noGrp="1"/>
          </p:cNvSpPr>
          <p:nvPr>
            <p:ph idx="1"/>
          </p:nvPr>
        </p:nvSpPr>
        <p:spPr bwMode="auto">
          <a:xfrm flipH="0" flipV="0">
            <a:off x="101830" y="994833"/>
            <a:ext cx="11985419" cy="5693833"/>
          </a:xfrm>
        </p:spPr>
        <p:txBody>
          <a:bodyPr/>
          <a:lstStyle/>
          <a:p>
            <a:pPr marL="0" indent="0">
              <a:buFont typeface="Arial"/>
              <a:buNone/>
              <a:defRPr/>
            </a:pPr>
            <a:r>
              <a:rPr sz="2400" b="0" i="0" u="none">
                <a:solidFill>
                  <a:srgbClr val="222222"/>
                </a:solidFill>
                <a:latin typeface="Arial"/>
                <a:ea typeface="Arial"/>
                <a:cs typeface="Arial"/>
              </a:rPr>
              <a:t>	</a:t>
            </a:r>
            <a:r>
              <a:rPr sz="2400" b="0" i="0" u="none">
                <a:solidFill>
                  <a:srgbClr val="222222"/>
                </a:solidFill>
                <a:latin typeface="Arial"/>
                <a:ea typeface="Arial"/>
                <a:cs typeface="Arial"/>
              </a:rPr>
              <a:t>Законы о госзакупках работают в новых регионах, </a:t>
            </a:r>
            <a:r>
              <a:rPr sz="2400" b="0" i="0" u="none">
                <a:solidFill>
                  <a:srgbClr val="FF0000"/>
                </a:solidFill>
                <a:latin typeface="Arial"/>
                <a:ea typeface="Arial"/>
                <a:cs typeface="Arial"/>
              </a:rPr>
              <a:t>но на особых условиях. Постановление Правительства № 2559 от 31.12.2022</a:t>
            </a:r>
            <a:r>
              <a:rPr sz="2400" b="0" i="0" u="none">
                <a:solidFill>
                  <a:srgbClr val="222222"/>
                </a:solidFill>
                <a:latin typeface="Arial"/>
                <a:ea typeface="Arial"/>
                <a:cs typeface="Arial"/>
              </a:rPr>
              <a:t> смягчило требования к заказчикам и их квалификации. Госучреждениям новых субъектов разрешено:</a:t>
            </a:r>
            <a:endParaRPr sz="2400" b="0" i="0" u="none">
              <a:solidFill>
                <a:srgbClr val="222222"/>
              </a:solidFill>
              <a:latin typeface="Arial"/>
              <a:ea typeface="Arial"/>
              <a:cs typeface="Arial"/>
            </a:endParaRPr>
          </a:p>
          <a:p>
            <a:pPr>
              <a:defRPr/>
            </a:pPr>
            <a:r>
              <a:rPr sz="2400" b="0" i="0" u="none">
                <a:solidFill>
                  <a:srgbClr val="222222"/>
                </a:solidFill>
                <a:latin typeface="Arial"/>
                <a:ea typeface="Arial"/>
                <a:cs typeface="Arial"/>
              </a:rPr>
              <a:t>закупать у единственного поставщика без согласования с ФАС;</a:t>
            </a:r>
            <a:endParaRPr sz="2400"/>
          </a:p>
          <a:p>
            <a:pPr>
              <a:defRPr/>
            </a:pPr>
            <a:r>
              <a:rPr sz="2400" b="0" i="0" u="none">
                <a:solidFill>
                  <a:srgbClr val="222222"/>
                </a:solidFill>
                <a:latin typeface="Arial"/>
                <a:ea typeface="Arial"/>
                <a:cs typeface="Arial"/>
              </a:rPr>
              <a:t>не соблюдать требования о нормировании, доле закупок у СМП и СОНКО;</a:t>
            </a:r>
            <a:endParaRPr sz="2400"/>
          </a:p>
          <a:p>
            <a:pPr>
              <a:defRPr/>
            </a:pPr>
            <a:r>
              <a:rPr sz="2400" b="0" i="0" u="none">
                <a:solidFill>
                  <a:schemeClr val="tx1"/>
                </a:solidFill>
                <a:latin typeface="Arial"/>
                <a:ea typeface="Arial"/>
                <a:cs typeface="Arial"/>
              </a:rPr>
              <a:t>не вводить механики нацрежима (ограничения и запреты);</a:t>
            </a:r>
            <a:endParaRPr sz="2400">
              <a:solidFill>
                <a:schemeClr val="tx1"/>
              </a:solidFill>
              <a:latin typeface="Arial"/>
              <a:cs typeface="Arial"/>
            </a:endParaRPr>
          </a:p>
          <a:p>
            <a:pPr>
              <a:defRPr/>
            </a:pPr>
            <a:r>
              <a:rPr sz="2400" b="0" i="0" u="none">
                <a:solidFill>
                  <a:srgbClr val="222222"/>
                </a:solidFill>
                <a:latin typeface="Arial"/>
                <a:ea typeface="Arial"/>
                <a:cs typeface="Arial"/>
              </a:rPr>
              <a:t>не проводить общественное обсуждение закупок;</a:t>
            </a:r>
            <a:endParaRPr sz="2400"/>
          </a:p>
          <a:p>
            <a:pPr>
              <a:defRPr/>
            </a:pPr>
            <a:r>
              <a:rPr sz="2400" b="0" i="0" u="none">
                <a:solidFill>
                  <a:srgbClr val="222222"/>
                </a:solidFill>
                <a:latin typeface="Arial"/>
                <a:ea typeface="Arial"/>
                <a:cs typeface="Arial"/>
              </a:rPr>
              <a:t>не устанавливать доптребования, обеспечение исполнения контракта и гарантийных обязательств;</a:t>
            </a:r>
            <a:endParaRPr sz="2400"/>
          </a:p>
          <a:p>
            <a:pPr>
              <a:defRPr/>
            </a:pPr>
            <a:r>
              <a:rPr sz="2400" b="0" i="0" u="none">
                <a:solidFill>
                  <a:srgbClr val="222222"/>
                </a:solidFill>
                <a:latin typeface="Arial"/>
                <a:ea typeface="Arial"/>
                <a:cs typeface="Arial"/>
              </a:rPr>
              <a:t>размещать в ЕИС обязательные сведения и документы по возможности.</a:t>
            </a:r>
            <a:endParaRPr sz="2400"/>
          </a:p>
          <a:p>
            <a:pPr marL="0" indent="0">
              <a:buFont typeface="Arial"/>
              <a:buNone/>
              <a:defRPr/>
            </a:pPr>
            <a:r>
              <a:rPr sz="2400" b="0" i="0" u="none">
                <a:solidFill>
                  <a:srgbClr val="222222"/>
                </a:solidFill>
                <a:latin typeface="Arial"/>
                <a:ea typeface="Arial"/>
                <a:cs typeface="Arial"/>
              </a:rPr>
              <a:t>	Срок действия льготного периода продлили: особые условия распространяются на закупки в Донецкой и Луганской народных республиках, Херсонской и Запорожской областях </a:t>
            </a:r>
            <a:r>
              <a:rPr sz="2400" b="0" i="0" u="none">
                <a:solidFill>
                  <a:srgbClr val="FF0000"/>
                </a:solidFill>
                <a:latin typeface="Arial"/>
                <a:ea typeface="Arial"/>
                <a:cs typeface="Arial"/>
              </a:rPr>
              <a:t>до конца 2025 года. </a:t>
            </a:r>
            <a:r>
              <a:rPr sz="2400" b="0" i="0" u="none">
                <a:solidFill>
                  <a:srgbClr val="222222"/>
                </a:solidFill>
                <a:latin typeface="Arial"/>
                <a:ea typeface="Arial"/>
                <a:cs typeface="Arial"/>
              </a:rPr>
              <a:t>После заказчикам и поставщикам этих территорий </a:t>
            </a:r>
            <a:r>
              <a:rPr sz="2400" b="0" i="0" u="none">
                <a:solidFill>
                  <a:srgbClr val="FF0000"/>
                </a:solidFill>
                <a:latin typeface="Arial"/>
                <a:ea typeface="Arial"/>
                <a:cs typeface="Arial"/>
              </a:rPr>
              <a:t>придется работать на общих условиях</a:t>
            </a:r>
            <a:r>
              <a:rPr sz="2400" b="0" i="0" u="none">
                <a:solidFill>
                  <a:srgbClr val="222222"/>
                </a:solidFill>
                <a:latin typeface="Arial"/>
                <a:ea typeface="Arial"/>
                <a:cs typeface="Arial"/>
              </a:rPr>
              <a:t> законов о госзакупках. </a:t>
            </a:r>
            <a:endParaRPr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43560537" name="Заголовок 1"/>
          <p:cNvSpPr>
            <a:spLocks noGrp="1"/>
          </p:cNvSpPr>
          <p:nvPr>
            <p:ph type="title"/>
          </p:nvPr>
        </p:nvSpPr>
        <p:spPr bwMode="auto">
          <a:xfrm flipH="0" flipV="0">
            <a:off x="112413" y="62971"/>
            <a:ext cx="11964252" cy="942445"/>
          </a:xfrm>
        </p:spPr>
        <p:txBody>
          <a:bodyPr/>
          <a:lstStyle/>
          <a:p>
            <a:pPr algn="ctr">
              <a:defRPr/>
            </a:pPr>
            <a:r>
              <a:rPr sz="2800" b="1" i="0" u="none">
                <a:solidFill>
                  <a:srgbClr val="222222"/>
                </a:solidFill>
                <a:latin typeface="Arial"/>
                <a:ea typeface="Arial"/>
                <a:cs typeface="Arial"/>
              </a:rPr>
              <a:t>Закупки без торгов</a:t>
            </a:r>
            <a:endParaRPr sz="2800"/>
          </a:p>
        </p:txBody>
      </p:sp>
      <p:sp>
        <p:nvSpPr>
          <p:cNvPr id="68614087" name="Объект 2"/>
          <p:cNvSpPr>
            <a:spLocks noGrp="1"/>
          </p:cNvSpPr>
          <p:nvPr>
            <p:ph idx="1"/>
          </p:nvPr>
        </p:nvSpPr>
        <p:spPr bwMode="auto">
          <a:xfrm flipH="0" flipV="0">
            <a:off x="113873" y="1005416"/>
            <a:ext cx="11964252" cy="5715000"/>
          </a:xfrm>
        </p:spPr>
        <p:txBody>
          <a:bodyPr vertOverflow="overflow" horzOverflow="overflow" vert="horz" wrap="square" lIns="91440" tIns="45720" rIns="91440" bIns="45720" numCol="1" spcCol="0" rtlCol="0" fromWordArt="0" anchor="t" anchorCtr="0" forceAA="0" upright="0" compatLnSpc="0">
            <a:normAutofit fontScale="80000" lnSpcReduction="4000"/>
          </a:bodyPr>
          <a:lstStyle/>
          <a:p>
            <a:pPr marL="0" indent="0">
              <a:buFont typeface="Arial"/>
              <a:buNone/>
              <a:defRPr/>
            </a:pPr>
            <a:r>
              <a:rPr sz="1350" b="0" i="0" u="none">
                <a:solidFill>
                  <a:srgbClr val="222222"/>
                </a:solidFill>
                <a:latin typeface="Arial"/>
                <a:ea typeface="Arial"/>
                <a:cs typeface="Arial"/>
              </a:rPr>
              <a:t>	</a:t>
            </a:r>
            <a:r>
              <a:rPr sz="2400" b="0" i="0" u="none">
                <a:solidFill>
                  <a:srgbClr val="FF0000"/>
                </a:solidFill>
                <a:latin typeface="Arial"/>
                <a:ea typeface="Arial"/>
                <a:cs typeface="Arial"/>
              </a:rPr>
              <a:t>Госучреждениям новых регионов разрешили закупать без проведения торгов у единственного поставщика по п. 9 ч. 1 ст. 93 44-ФЗ.</a:t>
            </a:r>
            <a:r>
              <a:rPr sz="2400" b="0" i="0" u="none">
                <a:solidFill>
                  <a:srgbClr val="222222"/>
                </a:solidFill>
                <a:latin typeface="Arial"/>
                <a:ea typeface="Arial"/>
                <a:cs typeface="Arial"/>
              </a:rPr>
              <a:t> Обычно по этому пункту заключают контракты в чрезвычайных ситуациях при условии согласования заказа с ФАС, а уведомление в ведомство направляют после подписания соглашения. На время действия особых условий дополнительные согласования не требуются.</a:t>
            </a:r>
            <a:endParaRPr sz="2400"/>
          </a:p>
          <a:p>
            <a:pPr marL="0" indent="0">
              <a:buFont typeface="Arial"/>
              <a:buNone/>
              <a:defRPr/>
            </a:pPr>
            <a:r>
              <a:rPr sz="2400" b="0" i="0" u="none">
                <a:solidFill>
                  <a:srgbClr val="222222"/>
                </a:solidFill>
                <a:latin typeface="Arial"/>
                <a:ea typeface="Arial"/>
                <a:cs typeface="Arial"/>
              </a:rPr>
              <a:t>	</a:t>
            </a:r>
            <a:r>
              <a:rPr sz="2400" b="0" i="0" u="none">
                <a:solidFill>
                  <a:srgbClr val="FF0000"/>
                </a:solidFill>
                <a:latin typeface="Arial"/>
                <a:ea typeface="Arial"/>
                <a:cs typeface="Arial"/>
              </a:rPr>
              <a:t>Контракт заключают в любой форме в рамках гражданского законодательства без применения типовых условий.</a:t>
            </a:r>
            <a:r>
              <a:rPr sz="2400" b="0" i="0" u="none">
                <a:solidFill>
                  <a:srgbClr val="222222"/>
                </a:solidFill>
                <a:latin typeface="Arial"/>
                <a:ea typeface="Arial"/>
                <a:cs typeface="Arial"/>
              </a:rPr>
              <a:t> Также не обязательно включать условия начисления неустойки и удержания налогов из частей 4-9 и 11-13 ст. 34 44-ФЗ. В закупках без аванса и казначейского сопровождения заказчик вправе не устанавливать</a:t>
            </a:r>
            <a:r>
              <a:rPr sz="2400" b="0" i="0" u="none">
                <a:solidFill>
                  <a:srgbClr val="222222"/>
                </a:solidFill>
                <a:latin typeface="Arial"/>
                <a:ea typeface="Arial"/>
                <a:cs typeface="Arial"/>
              </a:rPr>
              <a:t> </a:t>
            </a:r>
            <a:r>
              <a:rPr lang="ru-RU" sz="2400" b="0" i="0" u="none" strike="noStrike" cap="none" spc="0">
                <a:solidFill>
                  <a:schemeClr val="tx1"/>
                </a:solidFill>
                <a:latin typeface="+mn-lt"/>
                <a:ea typeface="+mn-ea"/>
                <a:cs typeface="+mn-cs"/>
              </a:rPr>
              <a:t>обеспечения исполнения контракта</a:t>
            </a:r>
            <a:r>
              <a:rPr sz="2400" b="0" i="0" u="none">
                <a:solidFill>
                  <a:srgbClr val="222222"/>
                </a:solidFill>
                <a:latin typeface="Arial"/>
                <a:ea typeface="Arial"/>
                <a:cs typeface="Arial"/>
              </a:rPr>
              <a:t> </a:t>
            </a:r>
            <a:r>
              <a:rPr sz="2400" b="0" i="0" u="none">
                <a:solidFill>
                  <a:srgbClr val="222222"/>
                </a:solidFill>
                <a:latin typeface="Arial"/>
                <a:ea typeface="Arial"/>
                <a:cs typeface="Arial"/>
              </a:rPr>
              <a:t>и гарантийных обязательств.</a:t>
            </a:r>
            <a:endParaRPr sz="2400"/>
          </a:p>
          <a:p>
            <a:pPr marL="0" indent="0">
              <a:buFont typeface="Arial"/>
              <a:buNone/>
              <a:defRPr/>
            </a:pPr>
            <a:r>
              <a:rPr sz="2400" b="0" i="0" u="none">
                <a:solidFill>
                  <a:srgbClr val="222222"/>
                </a:solidFill>
                <a:latin typeface="Arial"/>
                <a:ea typeface="Arial"/>
                <a:cs typeface="Arial"/>
              </a:rPr>
              <a:t>	</a:t>
            </a:r>
            <a:r>
              <a:rPr sz="2400" b="0" i="0" u="none">
                <a:solidFill>
                  <a:srgbClr val="FF0000"/>
                </a:solidFill>
                <a:latin typeface="Arial"/>
                <a:ea typeface="Arial"/>
                <a:cs typeface="Arial"/>
              </a:rPr>
              <a:t>Вот как проводят подобный тендер:</a:t>
            </a:r>
            <a:endParaRPr sz="2400">
              <a:solidFill>
                <a:srgbClr val="FF0000"/>
              </a:solidFill>
            </a:endParaRPr>
          </a:p>
          <a:p>
            <a:pPr>
              <a:defRPr/>
            </a:pPr>
            <a:r>
              <a:rPr sz="2400" b="0" i="0" u="none">
                <a:solidFill>
                  <a:srgbClr val="222222"/>
                </a:solidFill>
                <a:latin typeface="Arial"/>
                <a:ea typeface="Arial"/>
                <a:cs typeface="Arial"/>
              </a:rPr>
              <a:t>Заказчик формулирует запрос: что купить, какое именно и сколько.</a:t>
            </a:r>
            <a:endParaRPr sz="2400"/>
          </a:p>
          <a:p>
            <a:pPr>
              <a:defRPr/>
            </a:pPr>
            <a:r>
              <a:rPr sz="2400" b="0" i="0" u="none">
                <a:solidFill>
                  <a:srgbClr val="222222"/>
                </a:solidFill>
                <a:latin typeface="Arial"/>
                <a:ea typeface="Arial"/>
                <a:cs typeface="Arial"/>
              </a:rPr>
              <a:t>Рассчитывает</a:t>
            </a:r>
            <a:r>
              <a:rPr sz="2400" b="0" i="0" u="none">
                <a:solidFill>
                  <a:srgbClr val="222222"/>
                </a:solidFill>
                <a:latin typeface="Arial"/>
                <a:ea typeface="Arial"/>
                <a:cs typeface="Arial"/>
              </a:rPr>
              <a:t> </a:t>
            </a:r>
            <a:r>
              <a:rPr lang="ru-RU" sz="2400" b="0" i="0" u="sng" strike="noStrike" cap="none" spc="0">
                <a:solidFill>
                  <a:schemeClr val="hlink"/>
                </a:solidFill>
                <a:latin typeface="+mn-lt"/>
                <a:ea typeface="+mn-ea"/>
                <a:cs typeface="+mn-cs"/>
                <a:hlinkClick r:id="rId2" tooltip="https://zakupki.kontur.ru/site/articles/31-obespechenie"/>
              </a:rPr>
              <a:t> </a:t>
            </a:r>
            <a:r>
              <a:rPr lang="ru-RU" sz="2400" b="0" i="0" u="sng" strike="noStrike" cap="none" spc="0">
                <a:solidFill>
                  <a:schemeClr val="hlink"/>
                </a:solidFill>
                <a:latin typeface="+mn-lt"/>
                <a:ea typeface="+mn-ea"/>
                <a:cs typeface="+mn-cs"/>
                <a:hlinkClick r:id="rId3" tooltip="https://zakupki.kontur.ru/site/articles/1128-nmc#header_22322_3"/>
              </a:rPr>
              <a:t>стоимость закупки</a:t>
            </a:r>
            <a:r>
              <a:rPr sz="2400" b="0" i="0" u="none">
                <a:solidFill>
                  <a:srgbClr val="222222"/>
                </a:solidFill>
                <a:latin typeface="Arial"/>
                <a:ea typeface="Arial"/>
                <a:cs typeface="Arial"/>
              </a:rPr>
              <a:t>. Например, с помощью мониторинга цен.</a:t>
            </a:r>
            <a:endParaRPr sz="2400"/>
          </a:p>
          <a:p>
            <a:pPr>
              <a:defRPr/>
            </a:pPr>
            <a:r>
              <a:rPr sz="2400" b="0" i="0" u="none">
                <a:solidFill>
                  <a:srgbClr val="222222"/>
                </a:solidFill>
                <a:latin typeface="Arial"/>
                <a:ea typeface="Arial"/>
                <a:cs typeface="Arial"/>
              </a:rPr>
              <a:t>Вносит новую закупку в план-график.</a:t>
            </a:r>
            <a:endParaRPr sz="2400"/>
          </a:p>
          <a:p>
            <a:pPr>
              <a:defRPr/>
            </a:pPr>
            <a:r>
              <a:rPr sz="2400" b="0" i="0" u="none">
                <a:solidFill>
                  <a:srgbClr val="222222"/>
                </a:solidFill>
                <a:latin typeface="Arial"/>
                <a:ea typeface="Arial"/>
                <a:cs typeface="Arial"/>
              </a:rPr>
              <a:t>Готовит проект контракта.</a:t>
            </a:r>
            <a:endParaRPr sz="2400"/>
          </a:p>
          <a:p>
            <a:pPr>
              <a:defRPr/>
            </a:pPr>
            <a:r>
              <a:rPr sz="2400" b="0" i="0" u="none">
                <a:solidFill>
                  <a:srgbClr val="222222"/>
                </a:solidFill>
                <a:latin typeface="Arial"/>
                <a:ea typeface="Arial"/>
                <a:cs typeface="Arial"/>
              </a:rPr>
              <a:t>Подписывает соглашение в электронном виде или на бумаге.</a:t>
            </a:r>
            <a:endParaRPr sz="2400"/>
          </a:p>
          <a:p>
            <a:pPr>
              <a:defRPr/>
            </a:pPr>
            <a:r>
              <a:rPr sz="2400" b="0" i="0" u="none">
                <a:solidFill>
                  <a:srgbClr val="222222"/>
                </a:solidFill>
                <a:latin typeface="Arial"/>
                <a:ea typeface="Arial"/>
                <a:cs typeface="Arial"/>
              </a:rPr>
              <a:t>Вносит сведения о сделке в ЕИС.</a:t>
            </a:r>
            <a:endParaRPr sz="2400"/>
          </a:p>
          <a:p>
            <a:pPr>
              <a:defRPr/>
            </a:pPr>
            <a:r>
              <a:rPr sz="2400" b="0" i="0" u="none">
                <a:solidFill>
                  <a:srgbClr val="222222"/>
                </a:solidFill>
                <a:latin typeface="Arial"/>
                <a:ea typeface="Arial"/>
                <a:cs typeface="Arial"/>
              </a:rPr>
              <a:t>Контролирует выполнение условий сделки.</a:t>
            </a:r>
            <a:endParaRPr sz="2400"/>
          </a:p>
          <a:p>
            <a:pPr marL="0" indent="0">
              <a:buFont typeface="Arial"/>
              <a:buNone/>
              <a:defRPr/>
            </a:pPr>
            <a:r>
              <a:rPr sz="2400" b="0" i="0" u="none">
                <a:solidFill>
                  <a:srgbClr val="222222"/>
                </a:solidFill>
                <a:latin typeface="Arial"/>
                <a:ea typeface="Arial"/>
                <a:cs typeface="Arial"/>
              </a:rPr>
              <a:t>	</a:t>
            </a:r>
            <a:r>
              <a:rPr sz="2400" b="0" i="0" u="none">
                <a:solidFill>
                  <a:srgbClr val="FF0000"/>
                </a:solidFill>
                <a:latin typeface="Arial"/>
                <a:ea typeface="Arial"/>
                <a:cs typeface="Arial"/>
              </a:rPr>
              <a:t>Найти закупки, которые проводят в новых регионах, можно в ЕИС, на отдельных ЭТП или в специализированных агрегаторах.</a:t>
            </a:r>
            <a:r>
              <a:rPr sz="2400" b="0" i="0" u="none">
                <a:solidFill>
                  <a:srgbClr val="222222"/>
                </a:solidFill>
                <a:latin typeface="Arial"/>
                <a:ea typeface="Arial"/>
                <a:cs typeface="Arial"/>
              </a:rPr>
              <a:t> Последние помогают искать быстрее и точнее благодаря умным фильтрам.</a:t>
            </a:r>
            <a:endParaRPr sz="24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928389599" name="Заголовок 1"/>
          <p:cNvSpPr>
            <a:spLocks noGrp="1"/>
          </p:cNvSpPr>
          <p:nvPr>
            <p:ph type="title"/>
          </p:nvPr>
        </p:nvSpPr>
        <p:spPr bwMode="auto">
          <a:xfrm flipH="0" flipV="0">
            <a:off x="101830" y="94721"/>
            <a:ext cx="11953669" cy="868361"/>
          </a:xfrm>
        </p:spPr>
        <p:txBody>
          <a:bodyPr/>
          <a:lstStyle/>
          <a:p>
            <a:pPr algn="ctr">
              <a:defRPr/>
            </a:pPr>
            <a:r>
              <a:rPr sz="2800" b="1" i="0" u="none">
                <a:solidFill>
                  <a:schemeClr val="tx1"/>
                </a:solidFill>
                <a:latin typeface="Arial"/>
                <a:ea typeface="Arial"/>
                <a:cs typeface="Arial"/>
              </a:rPr>
              <a:t>Ключевые риски для участников закупок</a:t>
            </a:r>
            <a:endParaRPr sz="2800" b="1">
              <a:solidFill>
                <a:schemeClr val="tx1"/>
              </a:solidFill>
              <a:latin typeface="Arial"/>
              <a:cs typeface="Arial"/>
            </a:endParaRPr>
          </a:p>
        </p:txBody>
      </p:sp>
      <p:sp>
        <p:nvSpPr>
          <p:cNvPr id="28531813" name="Объект 2"/>
          <p:cNvSpPr>
            <a:spLocks noGrp="1"/>
          </p:cNvSpPr>
          <p:nvPr>
            <p:ph idx="1"/>
          </p:nvPr>
        </p:nvSpPr>
        <p:spPr bwMode="auto">
          <a:xfrm flipH="0" flipV="0">
            <a:off x="101830" y="963083"/>
            <a:ext cx="11953669" cy="5778499"/>
          </a:xfrm>
        </p:spPr>
        <p:txBody>
          <a:bodyPr vertOverflow="overflow" horzOverflow="overflow" vert="horz" wrap="square" lIns="91440" tIns="45720" rIns="91440" bIns="45720" numCol="1" spcCol="0" rtlCol="0" fromWordArt="0" anchor="t" anchorCtr="0" forceAA="0" upright="0" compatLnSpc="0">
            <a:normAutofit fontScale="80000" lnSpcReduction="4000"/>
          </a:bodyPr>
          <a:lstStyle/>
          <a:p>
            <a:pPr marL="0" indent="0">
              <a:buFont typeface="Arial"/>
              <a:buNone/>
              <a:defRPr/>
            </a:pPr>
            <a:r>
              <a:rPr sz="1350" b="0" i="0" u="none">
                <a:solidFill>
                  <a:srgbClr val="444444"/>
                </a:solidFill>
                <a:latin typeface="Roboto"/>
                <a:ea typeface="Roboto"/>
                <a:cs typeface="Roboto"/>
              </a:rPr>
              <a:t>	</a:t>
            </a:r>
            <a:r>
              <a:rPr sz="2400" b="0" i="0" u="none">
                <a:solidFill>
                  <a:schemeClr val="tx1"/>
                </a:solidFill>
                <a:latin typeface="Arial"/>
                <a:ea typeface="Arial"/>
                <a:cs typeface="Arial"/>
              </a:rPr>
              <a:t>Участие в закупках в новых регионах сопряжено с целым рядом специфических рисков. Они могут носить как финансовый (нарушение условий контракта со стороны заказчика), так и обеспечительный (утеря средств, внесенных в качестве обеспечения заявки) характер. Кроме того, поставщикам придется смириться:</a:t>
            </a:r>
            <a:endParaRPr sz="2400">
              <a:solidFill>
                <a:schemeClr val="tx1"/>
              </a:solidFill>
              <a:latin typeface="Arial"/>
              <a:cs typeface="Arial"/>
            </a:endParaRPr>
          </a:p>
          <a:p>
            <a:pPr>
              <a:defRPr/>
            </a:pPr>
            <a:r>
              <a:rPr sz="2400" b="0" i="0" u="none">
                <a:solidFill>
                  <a:schemeClr val="tx1"/>
                </a:solidFill>
                <a:latin typeface="Arial"/>
                <a:ea typeface="Arial"/>
                <a:cs typeface="Arial"/>
              </a:rPr>
              <a:t>с нестабильной экономической обстановкой на территориях;</a:t>
            </a:r>
            <a:endParaRPr sz="2400">
              <a:solidFill>
                <a:schemeClr val="tx1"/>
              </a:solidFill>
              <a:latin typeface="Arial"/>
              <a:cs typeface="Arial"/>
            </a:endParaRPr>
          </a:p>
          <a:p>
            <a:pPr>
              <a:defRPr/>
            </a:pPr>
            <a:r>
              <a:rPr sz="2400" b="0" i="0" u="none">
                <a:solidFill>
                  <a:schemeClr val="tx1"/>
                </a:solidFill>
                <a:latin typeface="Arial"/>
                <a:ea typeface="Arial"/>
                <a:cs typeface="Arial"/>
              </a:rPr>
              <a:t>с отсутствием инфраструктуры и логистических возможностей;</a:t>
            </a:r>
            <a:endParaRPr sz="2400">
              <a:solidFill>
                <a:schemeClr val="tx1"/>
              </a:solidFill>
              <a:latin typeface="Arial"/>
              <a:cs typeface="Arial"/>
            </a:endParaRPr>
          </a:p>
          <a:p>
            <a:pPr>
              <a:defRPr/>
            </a:pPr>
            <a:r>
              <a:rPr sz="2400" b="0" i="0" u="none">
                <a:solidFill>
                  <a:schemeClr val="tx1"/>
                </a:solidFill>
                <a:latin typeface="Arial"/>
                <a:ea typeface="Arial"/>
                <a:cs typeface="Arial"/>
              </a:rPr>
              <a:t>с возможным введением новых или расширением старых санкций;</a:t>
            </a:r>
            <a:endParaRPr sz="2400">
              <a:solidFill>
                <a:schemeClr val="tx1"/>
              </a:solidFill>
              <a:latin typeface="Arial"/>
              <a:cs typeface="Arial"/>
            </a:endParaRPr>
          </a:p>
          <a:p>
            <a:pPr>
              <a:defRPr/>
            </a:pPr>
            <a:r>
              <a:rPr sz="2400" b="0" i="0" u="none">
                <a:solidFill>
                  <a:schemeClr val="tx1"/>
                </a:solidFill>
                <a:latin typeface="Arial"/>
                <a:ea typeface="Arial"/>
                <a:cs typeface="Arial"/>
              </a:rPr>
              <a:t>с повышенными требованиями к обеспечению безопасности и пр.</a:t>
            </a:r>
            <a:endParaRPr sz="2400">
              <a:solidFill>
                <a:schemeClr val="tx1"/>
              </a:solidFill>
              <a:latin typeface="Arial"/>
              <a:cs typeface="Arial"/>
            </a:endParaRPr>
          </a:p>
          <a:p>
            <a:pPr marL="0" indent="0">
              <a:buFont typeface="Arial"/>
              <a:buNone/>
              <a:defRPr/>
            </a:pPr>
            <a:r>
              <a:rPr sz="2400" b="0" i="1" u="none">
                <a:solidFill>
                  <a:srgbClr val="FF0000"/>
                </a:solidFill>
                <a:latin typeface="Arial"/>
                <a:ea typeface="Arial"/>
                <a:cs typeface="Arial"/>
              </a:rPr>
              <a:t>«Критический характер носят всего два элемента работы: логистика и постоянные изменения в требованиях и документах.</a:t>
            </a:r>
            <a:r>
              <a:rPr sz="2400" b="0" i="1" u="none">
                <a:solidFill>
                  <a:srgbClr val="FF0000"/>
                </a:solidFill>
                <a:latin typeface="Arial"/>
                <a:ea typeface="Arial"/>
                <a:cs typeface="Arial"/>
              </a:rPr>
              <a:t>»</a:t>
            </a:r>
            <a:endParaRPr sz="2400">
              <a:solidFill>
                <a:srgbClr val="FF0000"/>
              </a:solidFill>
              <a:latin typeface="Arial"/>
              <a:cs typeface="Arial"/>
            </a:endParaRPr>
          </a:p>
          <a:p>
            <a:pPr marL="0" indent="0">
              <a:buFont typeface="Arial"/>
              <a:buNone/>
              <a:defRPr/>
            </a:pPr>
            <a:r>
              <a:rPr sz="2400" b="0" i="0" u="none">
                <a:solidFill>
                  <a:schemeClr val="tx1"/>
                </a:solidFill>
                <a:latin typeface="Arial"/>
                <a:ea typeface="Arial"/>
                <a:cs typeface="Arial"/>
              </a:rPr>
              <a:t>	</a:t>
            </a:r>
            <a:r>
              <a:rPr sz="2400" b="1" i="0" u="none">
                <a:solidFill>
                  <a:schemeClr val="tx1"/>
                </a:solidFill>
                <a:latin typeface="Arial"/>
                <a:ea typeface="Arial"/>
                <a:cs typeface="Arial"/>
              </a:rPr>
              <a:t>Логистика </a:t>
            </a:r>
            <a:endParaRPr sz="2400" b="1" i="0" u="none">
              <a:solidFill>
                <a:schemeClr val="tx1"/>
              </a:solidFill>
              <a:latin typeface="Arial"/>
              <a:cs typeface="Arial"/>
            </a:endParaRPr>
          </a:p>
          <a:p>
            <a:pPr marL="0" indent="0">
              <a:buFont typeface="Arial"/>
              <a:buNone/>
              <a:defRPr/>
            </a:pPr>
            <a:r>
              <a:rPr sz="2400" b="0" i="0" u="none">
                <a:solidFill>
                  <a:schemeClr val="tx1"/>
                </a:solidFill>
                <a:latin typeface="Arial"/>
                <a:ea typeface="Arial"/>
                <a:cs typeface="Arial"/>
              </a:rPr>
              <a:t>	У</a:t>
            </a:r>
            <a:r>
              <a:rPr sz="2400" b="0" i="0" u="none">
                <a:solidFill>
                  <a:schemeClr val="tx1"/>
                </a:solidFill>
                <a:latin typeface="Arial"/>
                <a:ea typeface="Arial"/>
                <a:cs typeface="Arial"/>
              </a:rPr>
              <a:t>частникам</a:t>
            </a:r>
            <a:r>
              <a:rPr sz="2400" b="0" i="0" u="none">
                <a:solidFill>
                  <a:schemeClr val="tx1"/>
                </a:solidFill>
                <a:latin typeface="Arial"/>
                <a:ea typeface="Arial"/>
                <a:cs typeface="Arial"/>
              </a:rPr>
              <a:t> </a:t>
            </a:r>
            <a:r>
              <a:rPr lang="ru-RU" sz="2400" b="0" i="0" u="sng" strike="noStrike" cap="none" spc="0">
                <a:solidFill>
                  <a:schemeClr val="tx1"/>
                </a:solidFill>
                <a:latin typeface="Arial"/>
                <a:ea typeface="Arial"/>
                <a:cs typeface="Arial"/>
                <a:hlinkClick r:id="rId2" tooltip="https://zakupki-kontur.ru/news/kljuchevye-izmeneniya-2025-god/"/>
              </a:rPr>
              <a:t>сферы закупок</a:t>
            </a:r>
            <a:r>
              <a:rPr sz="2400" b="0" i="0" u="none">
                <a:solidFill>
                  <a:schemeClr val="tx1"/>
                </a:solidFill>
                <a:latin typeface="Arial"/>
                <a:ea typeface="Arial"/>
                <a:cs typeface="Arial"/>
              </a:rPr>
              <a:t>, работающим в новых регионах, приходится мириться с целым рядом логистических рисков. Связаны они с разными факторами:</a:t>
            </a:r>
            <a:endParaRPr sz="2400">
              <a:solidFill>
                <a:schemeClr val="tx1"/>
              </a:solidFill>
              <a:latin typeface="Arial"/>
              <a:cs typeface="Arial"/>
            </a:endParaRPr>
          </a:p>
          <a:p>
            <a:pPr>
              <a:defRPr/>
            </a:pPr>
            <a:r>
              <a:rPr sz="2400" b="0" i="0" u="none">
                <a:solidFill>
                  <a:schemeClr val="tx1"/>
                </a:solidFill>
                <a:latin typeface="Arial"/>
                <a:ea typeface="Arial"/>
                <a:cs typeface="Arial"/>
              </a:rPr>
              <a:t>инфраструктура — мало дорог, складов, хабов и терминалов;</a:t>
            </a:r>
            <a:endParaRPr sz="2400">
              <a:solidFill>
                <a:schemeClr val="tx1"/>
              </a:solidFill>
              <a:latin typeface="Arial"/>
              <a:cs typeface="Arial"/>
            </a:endParaRPr>
          </a:p>
          <a:p>
            <a:pPr>
              <a:defRPr/>
            </a:pPr>
            <a:r>
              <a:rPr sz="2400" b="0" i="0" u="none">
                <a:solidFill>
                  <a:schemeClr val="tx1"/>
                </a:solidFill>
                <a:latin typeface="Arial"/>
                <a:ea typeface="Arial"/>
                <a:cs typeface="Arial"/>
              </a:rPr>
              <a:t>транспорт — нехватка машин, проблемы с выбором маршрутов;</a:t>
            </a:r>
            <a:endParaRPr sz="2400">
              <a:solidFill>
                <a:schemeClr val="tx1"/>
              </a:solidFill>
              <a:latin typeface="Arial"/>
              <a:cs typeface="Arial"/>
            </a:endParaRPr>
          </a:p>
          <a:p>
            <a:pPr>
              <a:defRPr/>
            </a:pPr>
            <a:r>
              <a:rPr sz="2400" b="0" i="0" u="none">
                <a:solidFill>
                  <a:schemeClr val="tx1"/>
                </a:solidFill>
                <a:latin typeface="Arial"/>
                <a:ea typeface="Arial"/>
                <a:cs typeface="Arial"/>
              </a:rPr>
              <a:t>таможенное оформление — строгий контроль на постах;</a:t>
            </a:r>
            <a:endParaRPr sz="2400">
              <a:solidFill>
                <a:schemeClr val="tx1"/>
              </a:solidFill>
              <a:latin typeface="Arial"/>
              <a:cs typeface="Arial"/>
            </a:endParaRPr>
          </a:p>
          <a:p>
            <a:pPr>
              <a:defRPr/>
            </a:pPr>
            <a:r>
              <a:rPr sz="2400" b="0" i="0" u="none">
                <a:solidFill>
                  <a:schemeClr val="tx1"/>
                </a:solidFill>
                <a:latin typeface="Arial"/>
                <a:ea typeface="Arial"/>
                <a:cs typeface="Arial"/>
              </a:rPr>
              <a:t>безопасность — сложно обеспечить сохранность грузов.</a:t>
            </a:r>
            <a:endParaRPr sz="2400">
              <a:solidFill>
                <a:schemeClr val="tx1"/>
              </a:solidFill>
              <a:latin typeface="Arial"/>
              <a:cs typeface="Arial"/>
            </a:endParaRPr>
          </a:p>
          <a:p>
            <a:pPr marL="0" indent="0">
              <a:buFont typeface="Arial"/>
              <a:buNone/>
              <a:defRPr/>
            </a:pPr>
            <a:r>
              <a:rPr sz="2400" b="0" i="1" u="none">
                <a:solidFill>
                  <a:schemeClr val="tx1"/>
                </a:solidFill>
                <a:latin typeface="Arial"/>
                <a:ea typeface="Arial"/>
                <a:cs typeface="Arial"/>
              </a:rPr>
              <a:t>	</a:t>
            </a:r>
            <a:r>
              <a:rPr sz="2400" b="0" i="1" u="none">
                <a:solidFill>
                  <a:srgbClr val="FF0000"/>
                </a:solidFill>
                <a:latin typeface="Arial"/>
                <a:ea typeface="Arial"/>
                <a:cs typeface="Arial"/>
              </a:rPr>
              <a:t>Впрочем, все риски можно минимизировать путем тщательного выбора транспортных компаний, разработки альтернативных маршрутов, страхования грузов и сотрудничества с местными партнерами.</a:t>
            </a:r>
            <a:endParaRPr sz="2400">
              <a:solidFill>
                <a:srgbClr val="FF0000"/>
              </a:solidFill>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8949761" name="Заголовок 1"/>
          <p:cNvSpPr>
            <a:spLocks noGrp="1"/>
          </p:cNvSpPr>
          <p:nvPr>
            <p:ph type="title"/>
          </p:nvPr>
        </p:nvSpPr>
        <p:spPr bwMode="auto">
          <a:xfrm flipH="0" flipV="0">
            <a:off x="112414" y="94721"/>
            <a:ext cx="11985418" cy="529695"/>
          </a:xfrm>
        </p:spPr>
        <p:txBody>
          <a:bodyPr/>
          <a:lstStyle/>
          <a:p>
            <a:pPr algn="ctr">
              <a:defRPr/>
            </a:pPr>
            <a:r>
              <a:rPr sz="2800" b="1" i="0" u="none">
                <a:solidFill>
                  <a:srgbClr val="222222"/>
                </a:solidFill>
                <a:latin typeface="Arial"/>
                <a:ea typeface="Arial"/>
                <a:cs typeface="Arial"/>
              </a:rPr>
              <a:t>Временные основания для закупок у едпоставщика </a:t>
            </a:r>
            <a:endParaRPr sz="2800" b="1"/>
          </a:p>
        </p:txBody>
      </p:sp>
      <p:sp>
        <p:nvSpPr>
          <p:cNvPr id="448189200" name="Объект 2"/>
          <p:cNvSpPr>
            <a:spLocks noGrp="1"/>
          </p:cNvSpPr>
          <p:nvPr>
            <p:ph idx="1"/>
          </p:nvPr>
        </p:nvSpPr>
        <p:spPr bwMode="auto">
          <a:xfrm flipH="0" flipV="0">
            <a:off x="112414" y="624416"/>
            <a:ext cx="11985418" cy="6148916"/>
          </a:xfrm>
        </p:spPr>
        <p:txBody>
          <a:bodyPr vertOverflow="overflow" horzOverflow="overflow" vert="horz" wrap="square" lIns="91440" tIns="45720" rIns="91440" bIns="45720" numCol="1" spcCol="0" rtlCol="0" fromWordArt="0" anchor="t" anchorCtr="0" forceAA="0" upright="0" compatLnSpc="0">
            <a:normAutofit fontScale="95000" lnSpcReduction="1000"/>
          </a:bodyPr>
          <a:lstStyle/>
          <a:p>
            <a:pPr marL="0" indent="0">
              <a:buFont typeface="Arial"/>
              <a:buNone/>
              <a:defRPr/>
            </a:pPr>
            <a:r>
              <a:rPr sz="1800" b="1" i="0" u="none">
                <a:solidFill>
                  <a:srgbClr val="222222"/>
                </a:solidFill>
                <a:latin typeface="Arial"/>
                <a:ea typeface="Arial"/>
                <a:cs typeface="Arial"/>
              </a:rPr>
              <a:t>	</a:t>
            </a:r>
            <a:r>
              <a:rPr sz="1600" b="1" i="0" u="none">
                <a:solidFill>
                  <a:srgbClr val="FF0000"/>
                </a:solidFill>
                <a:latin typeface="Arial"/>
                <a:ea typeface="Arial"/>
                <a:cs typeface="Arial"/>
              </a:rPr>
              <a:t>Временные основания для закупок по акту госвласти</a:t>
            </a:r>
            <a:endParaRPr sz="1600">
              <a:solidFill>
                <a:srgbClr val="FF0000"/>
              </a:solidFill>
            </a:endParaRPr>
          </a:p>
          <a:p>
            <a:pPr marL="0" indent="0">
              <a:buFont typeface="Arial"/>
              <a:buNone/>
              <a:defRPr/>
            </a:pPr>
            <a:r>
              <a:rPr sz="1600" b="0" i="0" u="none">
                <a:solidFill>
                  <a:srgbClr val="222222"/>
                </a:solidFill>
                <a:latin typeface="Arial"/>
                <a:ea typeface="Arial"/>
                <a:cs typeface="Arial"/>
              </a:rPr>
              <a:t>Правительство, высший исполнительный орган субъекта или муниципалитет вправе принимать акты для закупок у единственного поставщика в</a:t>
            </a:r>
            <a:r>
              <a:rPr sz="1600" b="0" i="0" u="none">
                <a:solidFill>
                  <a:srgbClr val="222222"/>
                </a:solidFill>
                <a:latin typeface="Arial"/>
                <a:ea typeface="Arial"/>
                <a:cs typeface="Arial"/>
              </a:rPr>
              <a:t> </a:t>
            </a:r>
            <a:r>
              <a:rPr lang="ru-RU" sz="1600" b="0" i="0" u="none" strike="noStrike" cap="none" spc="0">
                <a:solidFill>
                  <a:schemeClr val="tx1"/>
                </a:solidFill>
                <a:latin typeface="+mn-lt"/>
                <a:ea typeface="+mn-ea"/>
                <a:cs typeface="+mn-cs"/>
              </a:rPr>
              <a:t>ограниченных случаях</a:t>
            </a:r>
            <a:r>
              <a:rPr sz="1600" b="0" i="0" u="none">
                <a:solidFill>
                  <a:srgbClr val="222222"/>
                </a:solidFill>
                <a:latin typeface="Arial"/>
                <a:ea typeface="Arial"/>
                <a:cs typeface="Arial"/>
              </a:rPr>
              <a:t> </a:t>
            </a:r>
            <a:r>
              <a:rPr sz="1600" b="0" i="0" u="none">
                <a:solidFill>
                  <a:srgbClr val="222222"/>
                </a:solidFill>
                <a:latin typeface="Arial"/>
                <a:ea typeface="Arial"/>
                <a:cs typeface="Arial"/>
              </a:rPr>
              <a:t>(</a:t>
            </a:r>
            <a:r>
              <a:rPr lang="ru-RU" sz="1600" b="0" i="0" u="sng" strike="noStrike" cap="none" spc="0">
                <a:solidFill>
                  <a:schemeClr val="hlink"/>
                </a:solidFill>
                <a:latin typeface="+mn-lt"/>
                <a:ea typeface="+mn-ea"/>
                <a:cs typeface="+mn-cs"/>
                <a:hlinkClick r:id="rId2" tooltip="https://1gzakaz.ru/group?groupId=92992784&amp;locale=ru&amp;date=2025-07-01&amp;isStatic=false&amp;anchor=XA00LVA2M9&amp;pubAlias=mcfr-go.mini"/>
              </a:rPr>
              <a:t>постановление от 10.03.2022 № 339</a:t>
            </a:r>
            <a:r>
              <a:rPr sz="1600" b="0" i="0" u="none">
                <a:solidFill>
                  <a:srgbClr val="222222"/>
                </a:solidFill>
                <a:latin typeface="Arial"/>
                <a:ea typeface="Arial"/>
                <a:cs typeface="Arial"/>
              </a:rPr>
              <a:t>). В 2025 году Правительство Москвы вправе предусмотреть дополнительные случаи и порядок проведения закупок для нужд города Москвы и его муниципальных образований (</a:t>
            </a:r>
            <a:r>
              <a:rPr lang="ru-RU" sz="1600" b="0" i="0" u="sng" strike="noStrike" cap="none" spc="0">
                <a:solidFill>
                  <a:schemeClr val="hlink"/>
                </a:solidFill>
                <a:latin typeface="+mn-lt"/>
                <a:ea typeface="+mn-ea"/>
                <a:cs typeface="+mn-cs"/>
                <a:hlinkClick r:id="rId3" tooltip="https://1gzakaz.ru/group?groupId=92765841&amp;locale=ru&amp;date=2025-07-01&amp;isStatic=false&amp;anchor=XA00M862MJ&amp;pubAlias=mcfr-go.mini"/>
              </a:rPr>
              <a:t> ч. 2.3 ст. 15 Закона № 46-ФЗ</a:t>
            </a:r>
            <a:r>
              <a:rPr sz="1600" b="0" i="0" u="none">
                <a:solidFill>
                  <a:srgbClr val="222222"/>
                </a:solidFill>
                <a:latin typeface="Arial"/>
                <a:ea typeface="Arial"/>
                <a:cs typeface="Arial"/>
              </a:rPr>
              <a:t>).</a:t>
            </a:r>
            <a:endParaRPr sz="1600"/>
          </a:p>
          <a:p>
            <a:pPr marL="0" indent="0">
              <a:buFont typeface="Arial"/>
              <a:buNone/>
              <a:defRPr/>
            </a:pPr>
            <a:r>
              <a:rPr sz="1600" b="0" i="0" u="none">
                <a:solidFill>
                  <a:srgbClr val="FF0000"/>
                </a:solidFill>
                <a:latin typeface="Arial"/>
                <a:ea typeface="Arial"/>
                <a:cs typeface="Arial"/>
              </a:rPr>
              <a:t>В актах, которые принимают госорганы, указывают:</a:t>
            </a:r>
            <a:endParaRPr sz="1600">
              <a:solidFill>
                <a:srgbClr val="FF0000"/>
              </a:solidFill>
            </a:endParaRPr>
          </a:p>
          <a:p>
            <a:pPr>
              <a:defRPr/>
            </a:pPr>
            <a:r>
              <a:rPr sz="1600" b="0" i="0" u="none">
                <a:solidFill>
                  <a:srgbClr val="222222"/>
                </a:solidFill>
                <a:latin typeface="Arial"/>
                <a:ea typeface="Arial"/>
                <a:cs typeface="Arial"/>
              </a:rPr>
              <a:t>предмет контракта;</a:t>
            </a:r>
            <a:endParaRPr sz="1600"/>
          </a:p>
          <a:p>
            <a:pPr>
              <a:defRPr/>
            </a:pPr>
            <a:r>
              <a:rPr sz="1600" b="0" i="0" u="none">
                <a:solidFill>
                  <a:srgbClr val="222222"/>
                </a:solidFill>
                <a:latin typeface="Arial"/>
                <a:ea typeface="Arial"/>
                <a:cs typeface="Arial"/>
              </a:rPr>
              <a:t>предельный срок, на который заключается контракт;</a:t>
            </a:r>
            <a:endParaRPr sz="1600"/>
          </a:p>
          <a:p>
            <a:pPr>
              <a:defRPr/>
            </a:pPr>
            <a:r>
              <a:rPr sz="1600" b="0" i="0" u="none">
                <a:solidFill>
                  <a:srgbClr val="222222"/>
                </a:solidFill>
                <a:latin typeface="Arial"/>
                <a:ea typeface="Arial"/>
                <a:cs typeface="Arial"/>
              </a:rPr>
              <a:t>обязанность едпоставщика исполнять контракт лично или возможность привлечь к исполнению субподрядчиков или соисполнителей;</a:t>
            </a:r>
            <a:endParaRPr sz="1600"/>
          </a:p>
          <a:p>
            <a:pPr>
              <a:defRPr/>
            </a:pPr>
            <a:r>
              <a:rPr sz="1600" b="0" i="0" u="none">
                <a:solidFill>
                  <a:srgbClr val="222222"/>
                </a:solidFill>
                <a:latin typeface="Arial"/>
                <a:ea typeface="Arial"/>
                <a:cs typeface="Arial"/>
              </a:rPr>
              <a:t>обязанность заказчика установить обеспечение исполнения контракта.</a:t>
            </a:r>
            <a:endParaRPr sz="1600"/>
          </a:p>
          <a:p>
            <a:pPr marL="0" indent="0">
              <a:buFont typeface="Arial"/>
              <a:buNone/>
              <a:defRPr/>
            </a:pPr>
            <a:r>
              <a:rPr sz="1600"/>
              <a:t>	</a:t>
            </a:r>
            <a:r>
              <a:rPr sz="1600" b="0" i="0" u="none">
                <a:solidFill>
                  <a:srgbClr val="FF0000"/>
                </a:solidFill>
                <a:latin typeface="Arial"/>
                <a:ea typeface="Arial"/>
                <a:cs typeface="Arial"/>
              </a:rPr>
              <a:t>При закупках по временным основаниям действуют особенности (ч.</a:t>
            </a:r>
            <a:r>
              <a:rPr sz="1600" b="0" i="0" u="none">
                <a:solidFill>
                  <a:srgbClr val="FF0000"/>
                </a:solidFill>
                <a:latin typeface="Arial"/>
                <a:ea typeface="Arial"/>
                <a:cs typeface="Arial"/>
              </a:rPr>
              <a:t> </a:t>
            </a:r>
            <a:r>
              <a:rPr sz="1600" b="0" i="0" u="none">
                <a:solidFill>
                  <a:srgbClr val="FF0000"/>
                </a:solidFill>
                <a:latin typeface="Arial"/>
                <a:ea typeface="Arial"/>
                <a:cs typeface="Arial"/>
              </a:rPr>
              <a:t> </a:t>
            </a:r>
            <a:r>
              <a:rPr lang="ru-RU" sz="1600" b="0" i="0" u="none" strike="noStrike" cap="none" spc="0">
                <a:solidFill>
                  <a:srgbClr val="FF0000"/>
                </a:solidFill>
                <a:latin typeface="+mn-lt"/>
                <a:ea typeface="+mn-ea"/>
                <a:cs typeface="+mn-cs"/>
              </a:rPr>
              <a:t>3</a:t>
            </a:r>
            <a:r>
              <a:rPr lang="ru-RU" sz="1600" b="0" i="0" u="none" strike="noStrike" cap="none" spc="0">
                <a:solidFill>
                  <a:srgbClr val="FF0000"/>
                </a:solidFill>
                <a:latin typeface="Arial"/>
                <a:ea typeface="Arial"/>
                <a:cs typeface="Arial"/>
              </a:rPr>
              <a:t> </a:t>
            </a:r>
            <a:r>
              <a:rPr sz="1600" b="0" i="0" u="none">
                <a:solidFill>
                  <a:srgbClr val="FF0000"/>
                </a:solidFill>
                <a:latin typeface="Arial"/>
                <a:ea typeface="Arial"/>
                <a:cs typeface="Arial"/>
              </a:rPr>
              <a:t>-</a:t>
            </a:r>
            <a:r>
              <a:rPr sz="1600" b="0" i="0" u="none">
                <a:solidFill>
                  <a:srgbClr val="FF0000"/>
                </a:solidFill>
                <a:latin typeface="Arial"/>
                <a:ea typeface="Arial"/>
                <a:cs typeface="Arial"/>
              </a:rPr>
              <a:t> </a:t>
            </a:r>
            <a:r>
              <a:rPr lang="ru-RU" sz="1600" b="0" i="0" u="sng" strike="noStrike" cap="none" spc="0">
                <a:solidFill>
                  <a:srgbClr val="FF0000"/>
                </a:solidFill>
                <a:latin typeface="+mn-lt"/>
                <a:ea typeface="+mn-ea"/>
                <a:cs typeface="+mn-cs"/>
                <a:hlinkClick r:id="rId4" tooltip="https://1gzakaz.ru/group?groupId=92765841&amp;locale=ru&amp;date=2025-07-01&amp;isStatic=false&amp;anchor=XA00MC02NQ&amp;pubAlias=mcfr-go.mini"/>
              </a:rPr>
              <a:t>6</a:t>
            </a:r>
            <a:r>
              <a:rPr sz="1600" b="0" i="0" u="none">
                <a:solidFill>
                  <a:srgbClr val="FF0000"/>
                </a:solidFill>
                <a:latin typeface="Arial"/>
                <a:ea typeface="Arial"/>
                <a:cs typeface="Arial"/>
              </a:rPr>
              <a:t> </a:t>
            </a:r>
            <a:r>
              <a:rPr sz="1600" b="0" i="0" u="none">
                <a:solidFill>
                  <a:srgbClr val="FF0000"/>
                </a:solidFill>
                <a:latin typeface="Arial"/>
                <a:ea typeface="Arial"/>
                <a:cs typeface="Arial"/>
              </a:rPr>
              <a:t> </a:t>
            </a:r>
            <a:r>
              <a:rPr sz="1600" b="0" i="0" u="none">
                <a:solidFill>
                  <a:srgbClr val="FF0000"/>
                </a:solidFill>
                <a:latin typeface="Arial"/>
                <a:ea typeface="Arial"/>
                <a:cs typeface="Arial"/>
              </a:rPr>
              <a:t>ст. 15 Закона № 46-ФЗ):</a:t>
            </a:r>
            <a:endParaRPr sz="1600">
              <a:solidFill>
                <a:srgbClr val="FF0000"/>
              </a:solidFill>
            </a:endParaRPr>
          </a:p>
          <a:p>
            <a:pPr>
              <a:defRPr/>
            </a:pPr>
            <a:r>
              <a:rPr sz="1600" b="0" i="0" u="none">
                <a:solidFill>
                  <a:srgbClr val="222222"/>
                </a:solidFill>
                <a:latin typeface="Arial"/>
                <a:ea typeface="Arial"/>
                <a:cs typeface="Arial"/>
              </a:rPr>
              <a:t>контракт нужно заключить до 31 декабря 2025 года включительно. В контракте сошлитесь на акт госоргана и приложите обоснование цены;</a:t>
            </a:r>
            <a:endParaRPr sz="1600"/>
          </a:p>
          <a:p>
            <a:pPr>
              <a:defRPr/>
            </a:pPr>
            <a:r>
              <a:rPr sz="1600" b="0" i="0" u="none">
                <a:solidFill>
                  <a:srgbClr val="222222"/>
                </a:solidFill>
                <a:latin typeface="Arial"/>
                <a:ea typeface="Arial"/>
                <a:cs typeface="Arial"/>
              </a:rPr>
              <a:t>при планировании закупок и исполнении контрактов применяйте положения, которые касаются закупок по</a:t>
            </a:r>
            <a:r>
              <a:rPr sz="1600" b="0" i="0" u="none">
                <a:solidFill>
                  <a:srgbClr val="222222"/>
                </a:solidFill>
                <a:latin typeface="Arial"/>
                <a:ea typeface="Arial"/>
                <a:cs typeface="Arial"/>
              </a:rPr>
              <a:t> </a:t>
            </a:r>
            <a:r>
              <a:rPr lang="ru-RU" sz="1600" b="0" i="0" u="none" strike="noStrike" cap="none" spc="0">
                <a:solidFill>
                  <a:schemeClr val="tx1"/>
                </a:solidFill>
                <a:latin typeface="+mn-lt"/>
                <a:ea typeface="+mn-ea"/>
                <a:cs typeface="+mn-cs"/>
              </a:rPr>
              <a:t>пункту 2</a:t>
            </a:r>
            <a:r>
              <a:rPr sz="1600" b="0" i="0" u="none">
                <a:solidFill>
                  <a:srgbClr val="222222"/>
                </a:solidFill>
                <a:latin typeface="Arial"/>
                <a:ea typeface="Arial"/>
                <a:cs typeface="Arial"/>
              </a:rPr>
              <a:t> </a:t>
            </a:r>
            <a:r>
              <a:rPr sz="1600" b="0" i="0" u="none">
                <a:solidFill>
                  <a:srgbClr val="222222"/>
                </a:solidFill>
                <a:latin typeface="Arial"/>
                <a:ea typeface="Arial"/>
                <a:cs typeface="Arial"/>
              </a:rPr>
              <a:t>части 1 статьи 93 Закона № 44-ФЗ;</a:t>
            </a:r>
            <a:endParaRPr sz="1600"/>
          </a:p>
          <a:p>
            <a:pPr>
              <a:defRPr/>
            </a:pPr>
            <a:r>
              <a:rPr sz="1600" b="0" i="0" u="none">
                <a:solidFill>
                  <a:srgbClr val="222222"/>
                </a:solidFill>
                <a:latin typeface="Arial"/>
                <a:ea typeface="Arial"/>
                <a:cs typeface="Arial"/>
              </a:rPr>
              <a:t>контракт включите в</a:t>
            </a:r>
            <a:r>
              <a:rPr sz="1600" b="0" i="0" u="none">
                <a:solidFill>
                  <a:srgbClr val="222222"/>
                </a:solidFill>
                <a:latin typeface="Arial"/>
                <a:ea typeface="Arial"/>
                <a:cs typeface="Arial"/>
              </a:rPr>
              <a:t> </a:t>
            </a:r>
            <a:r>
              <a:rPr lang="ru-RU" sz="1600" b="0" i="0" u="sng" strike="noStrike" cap="none" spc="0">
                <a:solidFill>
                  <a:schemeClr val="hlink"/>
                </a:solidFill>
                <a:latin typeface="+mn-lt"/>
                <a:ea typeface="+mn-ea"/>
                <a:cs typeface="+mn-cs"/>
                <a:hlinkClick r:id="rId5" tooltip="https://1gzakaz.ru/group?groupId=23057975&amp;locale=ru&amp;date=2025-07-01&amp;isStatic=false&amp;pubAlias=mcfr-go.mini"/>
              </a:rPr>
              <a:t>реестр контрактов</a:t>
            </a:r>
            <a:r>
              <a:rPr sz="1600" b="0" i="0" u="none">
                <a:solidFill>
                  <a:srgbClr val="222222"/>
                </a:solidFill>
                <a:latin typeface="Arial"/>
                <a:ea typeface="Arial"/>
                <a:cs typeface="Arial"/>
              </a:rPr>
              <a:t> </a:t>
            </a:r>
            <a:r>
              <a:rPr sz="1600" b="0" i="0" u="none">
                <a:solidFill>
                  <a:srgbClr val="222222"/>
                </a:solidFill>
                <a:latin typeface="Arial"/>
                <a:ea typeface="Arial"/>
                <a:cs typeface="Arial"/>
              </a:rPr>
              <a:t>в ЕИС. Для этого используйте основание по</a:t>
            </a:r>
            <a:r>
              <a:rPr sz="1600" b="0" i="0" u="none">
                <a:solidFill>
                  <a:srgbClr val="222222"/>
                </a:solidFill>
                <a:latin typeface="Arial"/>
                <a:ea typeface="Arial"/>
                <a:cs typeface="Arial"/>
              </a:rPr>
              <a:t> </a:t>
            </a:r>
            <a:r>
              <a:rPr lang="ru-RU" sz="1600" b="0" i="0" u="none" strike="noStrike" cap="none" spc="0">
                <a:solidFill>
                  <a:schemeClr val="tx1"/>
                </a:solidFill>
                <a:latin typeface="+mn-lt"/>
                <a:ea typeface="+mn-ea"/>
                <a:cs typeface="+mn-cs"/>
              </a:rPr>
              <a:t>пункту 2</a:t>
            </a:r>
            <a:r>
              <a:rPr sz="1600" b="0" i="0" u="none">
                <a:solidFill>
                  <a:srgbClr val="222222"/>
                </a:solidFill>
                <a:latin typeface="Arial"/>
                <a:ea typeface="Arial"/>
                <a:cs typeface="Arial"/>
              </a:rPr>
              <a:t> </a:t>
            </a:r>
            <a:r>
              <a:rPr sz="1600" b="0" i="0" u="none">
                <a:solidFill>
                  <a:srgbClr val="222222"/>
                </a:solidFill>
                <a:latin typeface="Arial"/>
                <a:ea typeface="Arial"/>
                <a:cs typeface="Arial"/>
              </a:rPr>
              <a:t>части 1 статьи 93 Закона № 44-ФЗ, а именно: «Осуществление закупки товаров, работ, услуг у единственного поставщика (подрядчика, исполнителя), определенного указом или распоряжением Президента Российской Федерации, либо в случаях, установленных поручениями Президента Российской Федерации, у поставщика (подрядчика, исполнителя), определенного постановлением или распоряжением Правительства Российской Федерации»;</a:t>
            </a:r>
            <a:endParaRPr sz="1600"/>
          </a:p>
          <a:p>
            <a:pPr>
              <a:defRPr/>
            </a:pPr>
            <a:r>
              <a:rPr sz="1600" b="0" i="0" u="none">
                <a:solidFill>
                  <a:srgbClr val="222222"/>
                </a:solidFill>
                <a:latin typeface="Arial"/>
                <a:ea typeface="Arial"/>
                <a:cs typeface="Arial"/>
              </a:rPr>
              <a:t>при исполнении контрактов применяйте правила из части </a:t>
            </a:r>
            <a:r>
              <a:rPr lang="ru-RU" sz="1600" b="0" i="0" u="none" strike="noStrike" cap="none" spc="0">
                <a:solidFill>
                  <a:schemeClr val="tx1"/>
                </a:solidFill>
                <a:latin typeface="+mn-lt"/>
                <a:ea typeface="+mn-ea"/>
                <a:cs typeface="+mn-cs"/>
              </a:rPr>
              <a:t>13</a:t>
            </a:r>
            <a:r>
              <a:rPr sz="1600" b="0" i="0" u="none">
                <a:solidFill>
                  <a:srgbClr val="222222"/>
                </a:solidFill>
                <a:latin typeface="Arial"/>
                <a:ea typeface="Arial"/>
                <a:cs typeface="Arial"/>
              </a:rPr>
              <a:t> </a:t>
            </a:r>
            <a:r>
              <a:rPr sz="1600" b="0" i="0" u="none">
                <a:solidFill>
                  <a:srgbClr val="222222"/>
                </a:solidFill>
                <a:latin typeface="Arial"/>
                <a:ea typeface="Arial"/>
                <a:cs typeface="Arial"/>
              </a:rPr>
              <a:t>и </a:t>
            </a:r>
            <a:r>
              <a:rPr lang="ru-RU" sz="1600" b="0" i="0" u="none" strike="noStrike" cap="none" spc="0">
                <a:solidFill>
                  <a:schemeClr val="tx1"/>
                </a:solidFill>
                <a:latin typeface="+mn-lt"/>
                <a:ea typeface="+mn-ea"/>
                <a:cs typeface="+mn-cs"/>
              </a:rPr>
              <a:t>14</a:t>
            </a:r>
            <a:r>
              <a:rPr sz="1600" b="0" i="0" u="none">
                <a:solidFill>
                  <a:srgbClr val="222222"/>
                </a:solidFill>
                <a:latin typeface="Arial"/>
                <a:ea typeface="Arial"/>
                <a:cs typeface="Arial"/>
              </a:rPr>
              <a:t> </a:t>
            </a:r>
            <a:r>
              <a:rPr sz="1600" b="0" i="0" u="none">
                <a:solidFill>
                  <a:srgbClr val="222222"/>
                </a:solidFill>
                <a:latin typeface="Arial"/>
                <a:ea typeface="Arial"/>
                <a:cs typeface="Arial"/>
              </a:rPr>
              <a:t>статьи 94 Закона № 44-ФЗ. Документы не размещайте на официальном сайте ЕИС;</a:t>
            </a:r>
            <a:endParaRPr sz="1600"/>
          </a:p>
          <a:p>
            <a:pPr>
              <a:defRPr/>
            </a:pPr>
            <a:r>
              <a:rPr sz="1600" b="0" i="0" u="none">
                <a:solidFill>
                  <a:srgbClr val="222222"/>
                </a:solidFill>
                <a:latin typeface="Arial"/>
                <a:ea typeface="Arial"/>
                <a:cs typeface="Arial"/>
              </a:rPr>
              <a:t>при закупках по временным основаниям не применяйте запреты, которые установлены в статьях </a:t>
            </a:r>
            <a:r>
              <a:rPr lang="ru-RU" sz="1600" b="0" i="0" u="none" strike="noStrike" cap="none" spc="0">
                <a:solidFill>
                  <a:schemeClr val="tx1"/>
                </a:solidFill>
                <a:latin typeface="+mn-lt"/>
                <a:ea typeface="+mn-ea"/>
                <a:cs typeface="+mn-cs"/>
              </a:rPr>
              <a:t>15</a:t>
            </a:r>
            <a:r>
              <a:rPr sz="1600" b="0" i="0" u="none">
                <a:solidFill>
                  <a:srgbClr val="222222"/>
                </a:solidFill>
                <a:latin typeface="Arial"/>
                <a:ea typeface="Arial"/>
                <a:cs typeface="Arial"/>
              </a:rPr>
              <a:t>,</a:t>
            </a:r>
            <a:r>
              <a:rPr lang="ru-RU" sz="1600" b="0" i="0" u="none" strike="noStrike" cap="none" spc="0">
                <a:solidFill>
                  <a:schemeClr val="tx1"/>
                </a:solidFill>
                <a:latin typeface="+mn-lt"/>
                <a:ea typeface="+mn-ea"/>
                <a:cs typeface="+mn-cs"/>
              </a:rPr>
              <a:t>16</a:t>
            </a:r>
            <a:r>
              <a:rPr sz="1600" b="0" i="0" u="none">
                <a:solidFill>
                  <a:srgbClr val="222222"/>
                </a:solidFill>
                <a:latin typeface="Arial"/>
                <a:ea typeface="Arial"/>
                <a:cs typeface="Arial"/>
              </a:rPr>
              <a:t>,</a:t>
            </a:r>
            <a:r>
              <a:rPr lang="ru-RU" sz="1600" b="0" i="0" u="none" strike="noStrike" cap="none" spc="0">
                <a:solidFill>
                  <a:schemeClr val="tx1"/>
                </a:solidFill>
                <a:latin typeface="+mn-lt"/>
                <a:ea typeface="+mn-ea"/>
                <a:cs typeface="+mn-cs"/>
              </a:rPr>
              <a:t>17</a:t>
            </a:r>
            <a:r>
              <a:rPr sz="1600" b="0" i="0" u="none">
                <a:solidFill>
                  <a:srgbClr val="222222"/>
                </a:solidFill>
                <a:latin typeface="Arial"/>
                <a:ea typeface="Arial"/>
                <a:cs typeface="Arial"/>
              </a:rPr>
              <a:t> </a:t>
            </a:r>
            <a:r>
              <a:rPr sz="1600" b="0" i="0" u="none">
                <a:solidFill>
                  <a:srgbClr val="222222"/>
                </a:solidFill>
                <a:latin typeface="Arial"/>
                <a:ea typeface="Arial"/>
                <a:cs typeface="Arial"/>
              </a:rPr>
              <a:t> </a:t>
            </a:r>
            <a:r>
              <a:rPr sz="1600" b="0" i="0" u="none">
                <a:solidFill>
                  <a:srgbClr val="222222"/>
                </a:solidFill>
                <a:latin typeface="Arial"/>
                <a:ea typeface="Arial"/>
                <a:cs typeface="Arial"/>
              </a:rPr>
              <a:t>Закона о защите конкуренции.</a:t>
            </a:r>
            <a:endParaRPr sz="1600"/>
          </a:p>
          <a:p>
            <a:pPr marL="0" indent="0">
              <a:buFont typeface="Arial"/>
              <a:buNone/>
              <a:defRPr/>
            </a:pPr>
            <a:r>
              <a:rPr sz="1600" b="0" i="0" u="none">
                <a:solidFill>
                  <a:srgbClr val="222222"/>
                </a:solidFill>
                <a:latin typeface="Arial"/>
                <a:ea typeface="Arial"/>
                <a:cs typeface="Arial"/>
              </a:rPr>
              <a:t>	Не позднее трех рабочих дней со дня, который следует за днем заключения контракта, направьте в контрольный орган</a:t>
            </a:r>
            <a:r>
              <a:rPr sz="1600" b="0" i="0" u="none">
                <a:solidFill>
                  <a:srgbClr val="222222"/>
                </a:solidFill>
                <a:latin typeface="Arial"/>
                <a:ea typeface="Arial"/>
                <a:cs typeface="Arial"/>
              </a:rPr>
              <a:t> </a:t>
            </a:r>
            <a:r>
              <a:rPr sz="1600" b="0" i="0" u="none">
                <a:solidFill>
                  <a:srgbClr val="222222"/>
                </a:solidFill>
                <a:latin typeface="Arial"/>
                <a:ea typeface="Arial"/>
                <a:cs typeface="Arial"/>
              </a:rPr>
              <a:t> </a:t>
            </a:r>
            <a:r>
              <a:rPr lang="ru-RU" sz="1600" b="0" i="0" u="none" strike="noStrike" cap="none" spc="0">
                <a:solidFill>
                  <a:schemeClr val="tx1"/>
                </a:solidFill>
                <a:latin typeface="+mn-lt"/>
                <a:ea typeface="+mn-ea"/>
                <a:cs typeface="+mn-cs"/>
              </a:rPr>
              <a:t> </a:t>
            </a:r>
            <a:r>
              <a:rPr lang="ru-RU" sz="1600" b="0" i="0" u="sng" strike="noStrike" cap="none" spc="0">
                <a:solidFill>
                  <a:schemeClr val="hlink"/>
                </a:solidFill>
                <a:latin typeface="+mn-lt"/>
                <a:ea typeface="+mn-ea"/>
                <a:cs typeface="+mn-cs"/>
                <a:hlinkClick r:id="rId6" tooltip="https://1gzakaz.ru/group?groupId=11865571&amp;locale=ru&amp;date=2025-07-01&amp;isStatic=false&amp;pubAlias=mcfr-go.mini"/>
              </a:rPr>
              <a:t>уведомление</a:t>
            </a:r>
            <a:r>
              <a:rPr lang="ru-RU" sz="1600" b="0" i="0" u="none" strike="noStrike" cap="none" spc="0">
                <a:solidFill>
                  <a:schemeClr val="tx1"/>
                </a:solidFill>
                <a:latin typeface="Arial"/>
                <a:ea typeface="Arial"/>
                <a:cs typeface="Arial"/>
              </a:rPr>
              <a:t> </a:t>
            </a:r>
            <a:r>
              <a:rPr sz="1600" b="0" i="0" u="none">
                <a:solidFill>
                  <a:srgbClr val="222222"/>
                </a:solidFill>
                <a:latin typeface="Arial"/>
                <a:ea typeface="Arial"/>
                <a:cs typeface="Arial"/>
              </a:rPr>
              <a:t>о закупке. К уведомлению приложите копию контракта (</a:t>
            </a:r>
            <a:r>
              <a:rPr lang="ru-RU" sz="1600" b="0" i="0" u="none" strike="noStrike" cap="none" spc="0">
                <a:solidFill>
                  <a:schemeClr val="tx1"/>
                </a:solidFill>
                <a:latin typeface="+mn-lt"/>
                <a:ea typeface="+mn-ea"/>
                <a:cs typeface="+mn-cs"/>
              </a:rPr>
              <a:t>п. 5 постановления № 339</a:t>
            </a:r>
            <a:r>
              <a:rPr sz="1600" b="0" i="0" u="none">
                <a:solidFill>
                  <a:srgbClr val="222222"/>
                </a:solidFill>
                <a:latin typeface="Arial"/>
                <a:ea typeface="Arial"/>
                <a:cs typeface="Arial"/>
              </a:rPr>
              <a:t>).</a:t>
            </a:r>
            <a:endParaRPr sz="18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127764001" name="Заголовок 1"/>
          <p:cNvSpPr>
            <a:spLocks noGrp="1"/>
          </p:cNvSpPr>
          <p:nvPr>
            <p:ph type="title"/>
          </p:nvPr>
        </p:nvSpPr>
        <p:spPr bwMode="auto">
          <a:xfrm flipH="0" flipV="0">
            <a:off x="144163" y="126471"/>
            <a:ext cx="11858419" cy="6562195"/>
          </a:xfrm>
        </p:spPr>
        <p:txBody>
          <a:bodyPr/>
          <a:lstStyle/>
          <a:p>
            <a:pPr algn="ctr">
              <a:defRPr/>
            </a:pPr>
            <a:r>
              <a:rPr sz="2600" b="1" i="0" u="none">
                <a:solidFill>
                  <a:schemeClr val="tx1"/>
                </a:solidFill>
                <a:latin typeface="Arial"/>
                <a:ea typeface="Arial"/>
                <a:cs typeface="Arial"/>
              </a:rPr>
              <a:t>Изменения в требованиях и документах</a:t>
            </a:r>
            <a:endParaRPr sz="2600" b="1">
              <a:solidFill>
                <a:schemeClr val="tx1"/>
              </a:solidFill>
              <a:latin typeface="Arial"/>
              <a:cs typeface="Arial"/>
            </a:endParaRPr>
          </a:p>
          <a:p>
            <a:pPr algn="ctr">
              <a:defRPr/>
            </a:pPr>
            <a:r>
              <a:rPr sz="2600" b="0" i="0" u="none">
                <a:solidFill>
                  <a:schemeClr val="tx1"/>
                </a:solidFill>
                <a:latin typeface="Arial"/>
                <a:ea typeface="Arial"/>
                <a:cs typeface="Arial"/>
              </a:rPr>
              <a:t>Новые регионы вправе вводить свои НПА для дополнения или изменения федерального законодательства о закупках. Если поставщик о таких изменениях вовремя не узнает, начнутся проблемы. Он точно столкнется либо с отклонением заявки на участие в тендере из-за несоответствия требованиям, либо с нарушением правил исполнения договоров.</a:t>
            </a:r>
            <a:endParaRPr sz="2600">
              <a:solidFill>
                <a:schemeClr val="tx1"/>
              </a:solidFill>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47269518" name="Заголовок 1"/>
          <p:cNvSpPr>
            <a:spLocks noGrp="1"/>
          </p:cNvSpPr>
          <p:nvPr>
            <p:ph type="title"/>
          </p:nvPr>
        </p:nvSpPr>
        <p:spPr bwMode="auto">
          <a:xfrm flipH="0" flipV="0">
            <a:off x="186496" y="147637"/>
            <a:ext cx="11837252" cy="6519861"/>
          </a:xfrm>
        </p:spPr>
        <p:txBody>
          <a:bodyPr/>
          <a:lstStyle/>
          <a:p>
            <a:pPr algn="just">
              <a:defRPr/>
            </a:pPr>
            <a:r>
              <a:rPr sz="2800" b="0" i="0" u="none">
                <a:solidFill>
                  <a:srgbClr val="3D3D3D"/>
                </a:solidFill>
                <a:latin typeface="Arial"/>
                <a:ea typeface="Arial"/>
                <a:cs typeface="Arial"/>
              </a:rPr>
              <a:t>	Федеральным законом от 26 декабря 2024 г. № 484-ФЗ </a:t>
            </a:r>
            <a:r>
              <a:rPr sz="2800" b="0" i="0" u="none">
                <a:solidFill>
                  <a:srgbClr val="FF0000"/>
                </a:solidFill>
                <a:latin typeface="Arial"/>
                <a:ea typeface="Arial"/>
                <a:cs typeface="Arial"/>
              </a:rPr>
              <a:t>внесены изменения в статью 93</a:t>
            </a:r>
            <a:r>
              <a:rPr sz="2800" b="0" i="0" u="none">
                <a:solidFill>
                  <a:srgbClr val="3D3D3D"/>
                </a:solidFill>
                <a:latin typeface="Arial"/>
                <a:ea typeface="Arial"/>
                <a:cs typeface="Arial"/>
              </a:rPr>
              <a:t> Закона № 44-ФЗ </a:t>
            </a:r>
            <a:r>
              <a:rPr sz="2800" b="0" i="0" u="none">
                <a:solidFill>
                  <a:srgbClr val="FF0000"/>
                </a:solidFill>
                <a:latin typeface="Arial"/>
                <a:ea typeface="Arial"/>
                <a:cs typeface="Arial"/>
              </a:rPr>
              <a:t>в части заключения нескольких контрактов</a:t>
            </a:r>
            <a:r>
              <a:rPr sz="2800" b="0" i="0" u="none">
                <a:solidFill>
                  <a:srgbClr val="3D3D3D"/>
                </a:solidFill>
                <a:latin typeface="Arial"/>
                <a:ea typeface="Arial"/>
                <a:cs typeface="Arial"/>
              </a:rPr>
              <a:t> в отношении однородных либо идентичных товаров, работ и (или) услуг в пределах, установленных </a:t>
            </a:r>
            <a:r>
              <a:rPr sz="2800" b="0" i="0" u="none">
                <a:solidFill>
                  <a:srgbClr val="FF0000"/>
                </a:solidFill>
                <a:latin typeface="Arial"/>
                <a:ea typeface="Arial"/>
                <a:cs typeface="Arial"/>
              </a:rPr>
              <a:t>пунктами 4, 5 и 28 части 1, частью 12 статьи 93 Закона № 44-ФЗ ограничений годового объема закупок и цены контракта</a:t>
            </a:r>
            <a:r>
              <a:rPr sz="2800" b="0" i="0" u="none">
                <a:solidFill>
                  <a:srgbClr val="3D3D3D"/>
                </a:solidFill>
                <a:latin typeface="Arial"/>
                <a:ea typeface="Arial"/>
                <a:cs typeface="Arial"/>
              </a:rPr>
              <a:t>.</a:t>
            </a:r>
            <a:endParaRPr sz="2800" b="0">
              <a:latin typeface="Arial"/>
              <a:cs typeface="Arial"/>
            </a:endParaRPr>
          </a:p>
          <a:p>
            <a:pPr algn="just">
              <a:defRPr/>
            </a:pPr>
            <a:r>
              <a:rPr sz="2800" b="0" i="0" u="none">
                <a:solidFill>
                  <a:srgbClr val="3D3D3D"/>
                </a:solidFill>
                <a:latin typeface="Arial"/>
                <a:ea typeface="Arial"/>
                <a:cs typeface="Arial"/>
              </a:rPr>
              <a:t>	</a:t>
            </a:r>
            <a:r>
              <a:rPr sz="2800" b="0" i="0" u="none">
                <a:solidFill>
                  <a:srgbClr val="FF0000"/>
                </a:solidFill>
                <a:latin typeface="Arial"/>
                <a:ea typeface="Arial"/>
                <a:cs typeface="Arial"/>
              </a:rPr>
              <a:t>Указанные изменения позволят заказчикам свободно</a:t>
            </a:r>
            <a:r>
              <a:rPr sz="2800" b="0" i="0" u="none">
                <a:solidFill>
                  <a:srgbClr val="3D3D3D"/>
                </a:solidFill>
                <a:latin typeface="Arial"/>
                <a:ea typeface="Arial"/>
                <a:cs typeface="Arial"/>
              </a:rPr>
              <a:t> проводить несколько закупок малого объема в отношении однородных или идентичных товаров, работ, услуг у единственного поставщика (подрядчика, исполнителя), в т.ч. в электронной форме («закупки с полки»), не опасаясь взысканий за дробление. Условие – соблюдать годовой объем и требования к цене контракта, установленные для таких закупок.</a:t>
            </a:r>
            <a:endParaRPr sz="2800" b="0">
              <a:latin typeface="Arial"/>
              <a:cs typeface="Arial"/>
            </a:endParaRPr>
          </a:p>
          <a:p>
            <a:pPr algn="just">
              <a:defRPr/>
            </a:pPr>
            <a:r>
              <a:rPr sz="2800" b="0" i="0" u="none">
                <a:solidFill>
                  <a:srgbClr val="3D3D3D"/>
                </a:solidFill>
                <a:latin typeface="Arial"/>
                <a:ea typeface="Arial"/>
                <a:cs typeface="Arial"/>
              </a:rPr>
              <a:t>	</a:t>
            </a:r>
            <a:r>
              <a:rPr sz="2800" b="0" i="0" u="none">
                <a:solidFill>
                  <a:srgbClr val="FF0000"/>
                </a:solidFill>
                <a:latin typeface="Arial"/>
                <a:ea typeface="Arial"/>
                <a:cs typeface="Arial"/>
              </a:rPr>
              <a:t>Изменения вступают в силу с 1 января 2026 года.</a:t>
            </a:r>
            <a:endParaRPr>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970523599" name="Заголовок 1"/>
          <p:cNvSpPr>
            <a:spLocks noGrp="1"/>
          </p:cNvSpPr>
          <p:nvPr>
            <p:ph type="title"/>
          </p:nvPr>
        </p:nvSpPr>
        <p:spPr bwMode="auto">
          <a:xfrm flipH="0" flipV="0">
            <a:off x="101830" y="115887"/>
            <a:ext cx="11964252" cy="1005945"/>
          </a:xfrm>
        </p:spPr>
        <p:txBody>
          <a:bodyPr/>
          <a:lstStyle/>
          <a:p>
            <a:pPr algn="ctr">
              <a:defRPr/>
            </a:pPr>
            <a:r>
              <a:rPr sz="2800" b="1" i="0" u="none">
                <a:solidFill>
                  <a:schemeClr val="tx1"/>
                </a:solidFill>
                <a:latin typeface="Arial"/>
                <a:ea typeface="Arial"/>
                <a:cs typeface="Arial"/>
              </a:rPr>
              <a:t>Закупки в новых регионах — стоит ли участвовать</a:t>
            </a:r>
            <a:endParaRPr sz="2800" b="1">
              <a:solidFill>
                <a:schemeClr val="tx1"/>
              </a:solidFill>
              <a:latin typeface="Arial"/>
              <a:cs typeface="Arial"/>
            </a:endParaRPr>
          </a:p>
        </p:txBody>
      </p:sp>
      <p:sp>
        <p:nvSpPr>
          <p:cNvPr id="1846273955" name="Объект 2"/>
          <p:cNvSpPr>
            <a:spLocks noGrp="1"/>
          </p:cNvSpPr>
          <p:nvPr>
            <p:ph idx="1"/>
          </p:nvPr>
        </p:nvSpPr>
        <p:spPr bwMode="auto">
          <a:xfrm flipH="0" flipV="0">
            <a:off x="101830" y="1121833"/>
            <a:ext cx="11964252" cy="5587999"/>
          </a:xfrm>
        </p:spPr>
        <p:txBody>
          <a:bodyPr/>
          <a:lstStyle/>
          <a:p>
            <a:pPr marL="0" indent="0" algn="just">
              <a:buFont typeface="Arial"/>
              <a:buNone/>
              <a:defRPr/>
            </a:pPr>
            <a:r>
              <a:rPr sz="1350" b="0" i="0" u="none">
                <a:solidFill>
                  <a:srgbClr val="444444"/>
                </a:solidFill>
                <a:latin typeface="Roboto"/>
                <a:ea typeface="Roboto"/>
                <a:cs typeface="Roboto"/>
              </a:rPr>
              <a:t>	</a:t>
            </a:r>
            <a:endParaRPr sz="1350" b="0" i="0" u="none">
              <a:solidFill>
                <a:srgbClr val="444444"/>
              </a:solidFill>
              <a:latin typeface="Roboto"/>
              <a:ea typeface="Roboto"/>
              <a:cs typeface="Roboto"/>
            </a:endParaRPr>
          </a:p>
          <a:p>
            <a:pPr marL="0" indent="0" algn="just">
              <a:buFont typeface="Arial"/>
              <a:buNone/>
              <a:defRPr/>
            </a:pPr>
            <a:endParaRPr sz="2600">
              <a:latin typeface="Arial"/>
              <a:cs typeface="Arial"/>
            </a:endParaRPr>
          </a:p>
          <a:p>
            <a:pPr marL="0" indent="0" algn="just">
              <a:buFont typeface="Arial"/>
              <a:buNone/>
              <a:defRPr/>
            </a:pPr>
            <a:endParaRPr sz="2600" b="0" i="0" u="none">
              <a:solidFill>
                <a:srgbClr val="444444"/>
              </a:solidFill>
              <a:latin typeface="Arial"/>
              <a:ea typeface="Arial"/>
              <a:cs typeface="Arial"/>
            </a:endParaRPr>
          </a:p>
          <a:p>
            <a:pPr marL="0" indent="0" algn="just">
              <a:buFont typeface="Arial"/>
              <a:buNone/>
              <a:defRPr/>
            </a:pPr>
            <a:r>
              <a:rPr sz="2600" b="0" i="0" u="none">
                <a:solidFill>
                  <a:srgbClr val="444444"/>
                </a:solidFill>
                <a:latin typeface="Arial"/>
                <a:ea typeface="Arial"/>
                <a:cs typeface="Arial"/>
              </a:rPr>
              <a:t>	</a:t>
            </a:r>
            <a:r>
              <a:rPr sz="2600" b="0" i="0" u="none">
                <a:solidFill>
                  <a:srgbClr val="FF0000"/>
                </a:solidFill>
                <a:latin typeface="Arial"/>
                <a:ea typeface="Arial"/>
                <a:cs typeface="Arial"/>
              </a:rPr>
              <a:t>Участие в закупках</a:t>
            </a:r>
            <a:r>
              <a:rPr sz="2600" b="0" i="0" u="none">
                <a:solidFill>
                  <a:schemeClr val="tx1"/>
                </a:solidFill>
                <a:latin typeface="Arial"/>
                <a:ea typeface="Arial"/>
                <a:cs typeface="Arial"/>
              </a:rPr>
              <a:t> на новых территориях может стать как крайне выгодным, так и довольно убыточным мероприятием. </a:t>
            </a:r>
            <a:endParaRPr sz="2600" b="0" i="0" u="none">
              <a:solidFill>
                <a:srgbClr val="FF0000"/>
              </a:solidFill>
              <a:latin typeface="Arial"/>
              <a:ea typeface="Arial"/>
              <a:cs typeface="Arial"/>
            </a:endParaRPr>
          </a:p>
          <a:p>
            <a:pPr marL="0" indent="0" algn="just">
              <a:buFont typeface="Arial"/>
              <a:buNone/>
              <a:defRPr/>
            </a:pPr>
            <a:r>
              <a:rPr sz="2600" b="0" i="0" u="none">
                <a:solidFill>
                  <a:srgbClr val="FF0000"/>
                </a:solidFill>
                <a:latin typeface="Arial"/>
                <a:ea typeface="Arial"/>
                <a:cs typeface="Arial"/>
              </a:rPr>
              <a:t>	Преимущества такого решения</a:t>
            </a:r>
            <a:r>
              <a:rPr sz="2600" b="0" i="0" u="none">
                <a:solidFill>
                  <a:schemeClr val="tx1"/>
                </a:solidFill>
                <a:latin typeface="Arial"/>
                <a:ea typeface="Arial"/>
                <a:cs typeface="Arial"/>
              </a:rPr>
              <a:t> — меньшая конкуренция, государственные льготы и возможность расширения базы заказчиков. </a:t>
            </a:r>
            <a:endParaRPr sz="2600" b="0" i="0" u="none">
              <a:solidFill>
                <a:schemeClr val="tx1"/>
              </a:solidFill>
              <a:latin typeface="Arial"/>
              <a:ea typeface="Arial"/>
              <a:cs typeface="Arial"/>
            </a:endParaRPr>
          </a:p>
          <a:p>
            <a:pPr marL="0" indent="0" algn="just">
              <a:buFont typeface="Arial"/>
              <a:buNone/>
              <a:defRPr/>
            </a:pPr>
            <a:r>
              <a:rPr sz="2600" b="0" i="0" u="none">
                <a:solidFill>
                  <a:srgbClr val="FF0000"/>
                </a:solidFill>
                <a:latin typeface="Arial"/>
                <a:ea typeface="Arial"/>
                <a:cs typeface="Arial"/>
              </a:rPr>
              <a:t>	Недостатками</a:t>
            </a:r>
            <a:r>
              <a:rPr sz="2600" b="0" i="0" u="none">
                <a:solidFill>
                  <a:schemeClr val="tx1"/>
                </a:solidFill>
                <a:latin typeface="Arial"/>
                <a:ea typeface="Arial"/>
                <a:cs typeface="Arial"/>
              </a:rPr>
              <a:t> становятся риски, связанные с нестабильной обстановкой, отсутствием опыта работы в регионах и логистическими сложностями.</a:t>
            </a:r>
            <a:endParaRPr sz="2600" b="0" i="0" u="none">
              <a:solidFill>
                <a:schemeClr val="tx1"/>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092644794" name="Заголовок 1"/>
          <p:cNvSpPr>
            <a:spLocks noGrp="1"/>
          </p:cNvSpPr>
          <p:nvPr>
            <p:ph type="title"/>
          </p:nvPr>
        </p:nvSpPr>
        <p:spPr bwMode="auto">
          <a:xfrm flipH="0" flipV="0">
            <a:off x="144163" y="115887"/>
            <a:ext cx="11921919" cy="6551611"/>
          </a:xfrm>
        </p:spPr>
        <p:txBody>
          <a:bodyPr/>
          <a:lstStyle/>
          <a:p>
            <a:pPr>
              <a:defRPr/>
            </a:pPr>
            <a:r>
              <a:rPr/>
              <a:t>Вопрос – ответ. Практические решения</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817981742" name="Заголовок 1"/>
          <p:cNvSpPr>
            <a:spLocks noGrp="1"/>
          </p:cNvSpPr>
          <p:nvPr>
            <p:ph type="title"/>
          </p:nvPr>
        </p:nvSpPr>
        <p:spPr bwMode="auto">
          <a:xfrm flipH="0" flipV="0">
            <a:off x="112413" y="105304"/>
            <a:ext cx="11985419" cy="76252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000" b="1" i="0" u="none" strike="noStrike" cap="none" spc="21">
                <a:solidFill>
                  <a:schemeClr val="tx1"/>
                </a:solidFill>
                <a:latin typeface="Arial"/>
                <a:ea typeface="Arial"/>
                <a:cs typeface="Arial"/>
              </a:rPr>
            </a:br>
            <a:br>
              <a:rPr lang="ru-RU" sz="2000" b="1" i="0" u="none" strike="noStrike" cap="none" spc="21">
                <a:solidFill>
                  <a:schemeClr val="tx1"/>
                </a:solidFill>
                <a:latin typeface="Arial"/>
                <a:ea typeface="Arial"/>
                <a:cs typeface="Arial"/>
              </a:rPr>
            </a:br>
            <a:r>
              <a:rPr lang="ru-RU" sz="2000" b="1" i="0" u="none" strike="noStrike" cap="none" spc="21">
                <a:solidFill>
                  <a:schemeClr val="tx1"/>
                </a:solidFill>
                <a:latin typeface="Arial"/>
                <a:ea typeface="Arial"/>
                <a:cs typeface="Arial"/>
              </a:rPr>
              <a:t>В</a:t>
            </a:r>
            <a:r>
              <a:rPr lang="ru-RU" sz="2000" b="1" i="0" u="none" strike="noStrike" cap="none" spc="21">
                <a:solidFill>
                  <a:schemeClr val="tx1"/>
                </a:solidFill>
                <a:latin typeface="Arial"/>
                <a:ea typeface="Arial"/>
                <a:cs typeface="Arial"/>
              </a:rPr>
              <a:t>оп</a:t>
            </a:r>
            <a:r>
              <a:rPr lang="ru-RU" sz="2000" b="1" i="0" u="none" strike="noStrike" cap="none" spc="21">
                <a:solidFill>
                  <a:schemeClr val="tx1"/>
                </a:solidFill>
                <a:latin typeface="Arial"/>
                <a:ea typeface="Arial"/>
                <a:cs typeface="Arial"/>
              </a:rPr>
              <a:t>рос 1.</a:t>
            </a:r>
            <a:r>
              <a:rPr lang="ru-RU" sz="2000" b="1" i="0" u="none" strike="noStrike" cap="none" spc="21">
                <a:solidFill>
                  <a:schemeClr val="tx1"/>
                </a:solidFill>
                <a:latin typeface="Arial"/>
                <a:ea typeface="Arial"/>
                <a:cs typeface="Arial"/>
              </a:rPr>
              <a:t> </a:t>
            </a:r>
            <a:r>
              <a:rPr lang="ru-RU" sz="2000" b="1" i="0" u="none" strike="noStrike" cap="none" spc="21">
                <a:solidFill>
                  <a:schemeClr val="tx1"/>
                </a:solidFill>
                <a:latin typeface="Arial"/>
                <a:ea typeface="Arial"/>
                <a:cs typeface="Arial"/>
              </a:rPr>
              <a:t>По какому пункту можно применять электронную форму контракта с едпоставщиком, по какому можно структурированную?</a:t>
            </a:r>
            <a:endParaRPr sz="4400">
              <a:solidFill>
                <a:schemeClr val="tx1"/>
              </a:solidFill>
            </a:endParaRPr>
          </a:p>
          <a:p>
            <a:pPr>
              <a:defRPr/>
            </a:pPr>
            <a:endParaRPr/>
          </a:p>
        </p:txBody>
      </p:sp>
      <p:sp>
        <p:nvSpPr>
          <p:cNvPr id="994702185" name="Объект 2"/>
          <p:cNvSpPr>
            <a:spLocks noGrp="1"/>
          </p:cNvSpPr>
          <p:nvPr>
            <p:ph idx="1"/>
          </p:nvPr>
        </p:nvSpPr>
        <p:spPr bwMode="auto">
          <a:xfrm flipH="0" flipV="0">
            <a:off x="112413" y="867833"/>
            <a:ext cx="11985419" cy="5820833"/>
          </a:xfrm>
        </p:spPr>
        <p:txBody>
          <a:bodyPr/>
          <a:lstStyle/>
          <a:p>
            <a:pPr marL="0" indent="0">
              <a:buFont typeface="Arial"/>
              <a:buNone/>
              <a:defRPr/>
            </a:pPr>
            <a:r>
              <a:rPr sz="2000" b="0" i="0" u="none">
                <a:solidFill>
                  <a:srgbClr val="000000"/>
                </a:solidFill>
                <a:latin typeface="Arial"/>
                <a:ea typeface="Arial"/>
                <a:cs typeface="Arial"/>
              </a:rPr>
              <a:t>	С 1 апреля стало обязательным заключение электронного структурированного контракта по пунктам 2, 6, 6.1, 11, 12, 54, 55 части 1 статьи 93 Закона № 44-ФЗ. Для пунктов, которые в реестр контрактов не включаются, нет опции заключения контракта в ЕИС, но в 2026 году они станут электронными.</a:t>
            </a:r>
            <a:br>
              <a:rPr sz="2000" b="0" i="0" u="none">
                <a:solidFill>
                  <a:srgbClr val="000000"/>
                </a:solidFill>
                <a:latin typeface="Arial"/>
                <a:ea typeface="Arial"/>
                <a:cs typeface="Arial"/>
              </a:rPr>
            </a:br>
            <a:r>
              <a:rPr sz="2000" b="0" i="0" u="none">
                <a:solidFill>
                  <a:srgbClr val="000000"/>
                </a:solidFill>
                <a:latin typeface="Arial"/>
                <a:ea typeface="Arial"/>
                <a:cs typeface="Arial"/>
              </a:rPr>
              <a:t>	</a:t>
            </a:r>
            <a:r>
              <a:rPr sz="2000" b="0" i="0" u="none">
                <a:solidFill>
                  <a:srgbClr val="FF0000"/>
                </a:solidFill>
                <a:latin typeface="Arial"/>
                <a:ea typeface="Arial"/>
                <a:cs typeface="Arial"/>
              </a:rPr>
              <a:t>Для закупок услуг ЖКХ есть три способа заключения контракта</a:t>
            </a:r>
            <a:r>
              <a:rPr sz="2000" b="0" i="0" u="none">
                <a:solidFill>
                  <a:srgbClr val="000000"/>
                </a:solidFill>
                <a:latin typeface="Arial"/>
                <a:ea typeface="Arial"/>
                <a:cs typeface="Arial"/>
              </a:rPr>
              <a:t> —электронный структурированный контракт, электронный неструктурированный и бумажный. Заказчик сам выбирает в какой форме заключить контракт. При заключении электронного неструктурированного контракта применение электронного актирования, допников и претензионной переписки обязательно. По всем остальным пунктам предусмотрено право заключать электронный структурированный контракт или бумажный.</a:t>
            </a:r>
            <a:br>
              <a:rPr sz="2000" b="0" i="0" u="none">
                <a:solidFill>
                  <a:srgbClr val="000000"/>
                </a:solidFill>
                <a:latin typeface="Arial"/>
                <a:ea typeface="Arial"/>
                <a:cs typeface="Arial"/>
              </a:rPr>
            </a:br>
            <a:r>
              <a:rPr sz="2000" b="0" i="0" u="none">
                <a:solidFill>
                  <a:srgbClr val="000000"/>
                </a:solidFill>
                <a:latin typeface="Arial"/>
                <a:ea typeface="Arial"/>
                <a:cs typeface="Arial"/>
              </a:rPr>
              <a:t>	</a:t>
            </a:r>
            <a:r>
              <a:rPr sz="2000" b="0" i="0" u="none">
                <a:solidFill>
                  <a:srgbClr val="000000"/>
                </a:solidFill>
                <a:latin typeface="Arial"/>
                <a:ea typeface="Arial"/>
                <a:cs typeface="Arial"/>
              </a:rPr>
              <a:t>Для закупок у едпоставщика по решению президента (п. 2, ч. 1, ст. 93 Закона № 44-ФЗ) в самом акте президента может быть предусмотрено, размещается ли контракт на официальном сайте ЕИС или заключается в электронной форме без размещения на официальном сайте. Для этого в ЕИС выделено два основания: пункт 2 с размещением на официальном сайте и пункт 2 без размещения на официальном сайте. Также актом может быть предусмотрено заключение контракта без использования ЕИС. Это значит, что контракт заключается на бумаге. </a:t>
            </a:r>
            <a:endParaRPr sz="2000" b="0" i="0" u="none">
              <a:solidFill>
                <a:srgbClr val="FF0000"/>
              </a:solidFill>
              <a:latin typeface="Arial"/>
              <a:ea typeface="Arial"/>
              <a:cs typeface="Arial"/>
            </a:endParaRPr>
          </a:p>
          <a:p>
            <a:pPr marL="0" indent="0">
              <a:buFont typeface="Arial"/>
              <a:buNone/>
              <a:defRPr/>
            </a:pPr>
            <a:r>
              <a:rPr sz="2000" b="0" i="0" u="none">
                <a:solidFill>
                  <a:srgbClr val="FF0000"/>
                </a:solidFill>
                <a:latin typeface="Arial"/>
                <a:ea typeface="Arial"/>
                <a:cs typeface="Arial"/>
              </a:rPr>
              <a:t>	Исключение </a:t>
            </a:r>
            <a:r>
              <a:rPr sz="2000" b="0" i="0" u="none">
                <a:solidFill>
                  <a:srgbClr val="000000"/>
                </a:solidFill>
                <a:latin typeface="Arial"/>
                <a:ea typeface="Arial"/>
                <a:cs typeface="Arial"/>
              </a:rPr>
              <a:t>— контракты с гостайной, они в ЕИС не размещаются и не подписываются.</a:t>
            </a:r>
            <a:endParaRPr sz="20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817981742"/>
                                        </p:tgtEl>
                                        <p:attrNameLst>
                                          <p:attrName>style.visibility</p:attrName>
                                        </p:attrNameLst>
                                      </p:cBhvr>
                                      <p:to>
                                        <p:strVal val="visible"/>
                                      </p:to>
                                    </p:set>
                                    <p:anim calcmode="lin" valueType="num">
                                      <p:cBhvr additive="base">
                                        <p:cTn id="13" dur="500" fill="hold"/>
                                        <p:tgtEl>
                                          <p:spTgt spid="817981742"/>
                                        </p:tgtEl>
                                        <p:attrNameLst>
                                          <p:attrName>ppt_x</p:attrName>
                                        </p:attrNameLst>
                                      </p:cBhvr>
                                      <p:tavLst>
                                        <p:tav tm="0">
                                          <p:val>
                                            <p:strVal val="#ppt_x"/>
                                          </p:val>
                                        </p:tav>
                                        <p:tav tm="100000">
                                          <p:val>
                                            <p:strVal val="#ppt_x"/>
                                          </p:val>
                                        </p:tav>
                                      </p:tavLst>
                                    </p:anim>
                                    <p:anim calcmode="lin" valueType="num">
                                      <p:cBhvr additive="base">
                                        <p:cTn id="12" dur="500" fill="hold"/>
                                        <p:tgtEl>
                                          <p:spTgt spid="817981742"/>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994702185"/>
                                        </p:tgtEl>
                                        <p:attrNameLst>
                                          <p:attrName>style.visibility</p:attrName>
                                        </p:attrNameLst>
                                      </p:cBhvr>
                                      <p:to>
                                        <p:strVal val="visible"/>
                                      </p:to>
                                    </p:set>
                                    <p:anim calcmode="lin" valueType="num">
                                      <p:cBhvr additive="base">
                                        <p:cTn id="7" dur="500" fill="hold"/>
                                        <p:tgtEl>
                                          <p:spTgt spid="994702185"/>
                                        </p:tgtEl>
                                        <p:attrNameLst>
                                          <p:attrName>ppt_x</p:attrName>
                                        </p:attrNameLst>
                                      </p:cBhvr>
                                      <p:tavLst>
                                        <p:tav tm="0">
                                          <p:val>
                                            <p:strVal val="#ppt_x"/>
                                          </p:val>
                                        </p:tav>
                                        <p:tav tm="100000">
                                          <p:val>
                                            <p:strVal val="#ppt_x"/>
                                          </p:val>
                                        </p:tav>
                                      </p:tavLst>
                                    </p:anim>
                                    <p:anim calcmode="lin" valueType="num">
                                      <p:cBhvr additive="base">
                                        <p:cTn id="6" dur="500" fill="hold"/>
                                        <p:tgtEl>
                                          <p:spTgt spid="9947021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313004170" name="Заголовок 1"/>
          <p:cNvSpPr>
            <a:spLocks noGrp="1"/>
          </p:cNvSpPr>
          <p:nvPr>
            <p:ph type="title"/>
          </p:nvPr>
        </p:nvSpPr>
        <p:spPr bwMode="auto">
          <a:xfrm flipH="0" flipV="0">
            <a:off x="59496" y="52387"/>
            <a:ext cx="12027752" cy="79427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200" b="1" i="0" u="none" spc="22">
                <a:solidFill>
                  <a:schemeClr val="tx1"/>
                </a:solidFill>
                <a:latin typeface="Arial"/>
                <a:ea typeface="Arial"/>
                <a:cs typeface="Arial"/>
              </a:rPr>
              <a:t>Вопрос 2.</a:t>
            </a:r>
            <a:r>
              <a:rPr sz="2200" b="1" i="0" u="none" spc="22">
                <a:solidFill>
                  <a:schemeClr val="tx1"/>
                </a:solidFill>
                <a:latin typeface="Arial"/>
                <a:ea typeface="Arial"/>
                <a:cs typeface="Arial"/>
              </a:rPr>
              <a:t> </a:t>
            </a:r>
            <a:r>
              <a:rPr sz="2200" b="1" i="0" u="none" spc="22">
                <a:solidFill>
                  <a:schemeClr val="tx1"/>
                </a:solidFill>
                <a:latin typeface="Arial"/>
                <a:ea typeface="Arial"/>
                <a:cs typeface="Arial"/>
              </a:rPr>
              <a:t>Может ли едпоставщик по результатам несостоявшейся процедуры отказаться от заключения контракта без негативных последствий?</a:t>
            </a:r>
            <a:endParaRPr sz="2200">
              <a:solidFill>
                <a:schemeClr val="tx1"/>
              </a:solidFill>
              <a:latin typeface="Arial"/>
              <a:cs typeface="Arial"/>
            </a:endParaRPr>
          </a:p>
          <a:p>
            <a:pPr>
              <a:defRPr/>
            </a:pPr>
            <a:endParaRPr/>
          </a:p>
        </p:txBody>
      </p:sp>
      <p:sp>
        <p:nvSpPr>
          <p:cNvPr id="1120874677" name="Объект 2"/>
          <p:cNvSpPr>
            <a:spLocks noGrp="1"/>
          </p:cNvSpPr>
          <p:nvPr>
            <p:ph idx="1"/>
          </p:nvPr>
        </p:nvSpPr>
        <p:spPr bwMode="auto">
          <a:xfrm flipH="0" flipV="0">
            <a:off x="59496" y="846666"/>
            <a:ext cx="12027753" cy="5905499"/>
          </a:xfrm>
        </p:spPr>
        <p:txBody>
          <a:bodyPr/>
          <a:lstStyle/>
          <a:p>
            <a:pPr marL="0" indent="0">
              <a:buFont typeface="Arial"/>
              <a:buNone/>
              <a:defRPr/>
            </a:pPr>
            <a:r>
              <a:rPr sz="2800" b="0" i="0" u="none">
                <a:solidFill>
                  <a:srgbClr val="000000"/>
                </a:solidFill>
                <a:latin typeface="Arial"/>
                <a:ea typeface="Arial"/>
                <a:cs typeface="Arial"/>
              </a:rPr>
              <a:t>	</a:t>
            </a:r>
            <a:endParaRPr sz="2800" b="0" i="0" u="none">
              <a:solidFill>
                <a:srgbClr val="000000"/>
              </a:solidFill>
              <a:latin typeface="Arial"/>
              <a:ea typeface="Arial"/>
              <a:cs typeface="Arial"/>
            </a:endParaRPr>
          </a:p>
          <a:p>
            <a:pPr marL="0" indent="0">
              <a:buFont typeface="Arial"/>
              <a:buNone/>
              <a:defRPr/>
            </a:pPr>
            <a:endParaRPr/>
          </a:p>
          <a:p>
            <a:pPr marL="0" indent="0" algn="ctr">
              <a:buFont typeface="Arial"/>
              <a:buNone/>
              <a:defRPr/>
            </a:pPr>
            <a:r>
              <a:rPr sz="2800" b="0" i="0" u="none">
                <a:solidFill>
                  <a:srgbClr val="000000"/>
                </a:solidFill>
                <a:latin typeface="Arial"/>
                <a:ea typeface="Arial"/>
                <a:cs typeface="Arial"/>
              </a:rPr>
              <a:t>	Данная норма касается только едпоставщика с улицы, когда на участие в закупе не было заявок. Если была подана хотя бы одна заявка, то правило не сработает. </a:t>
            </a:r>
            <a:endParaRPr sz="2800" b="0" i="0" u="none">
              <a:solidFill>
                <a:srgbClr val="000000"/>
              </a:solidFill>
              <a:latin typeface="Arial"/>
              <a:ea typeface="Arial"/>
              <a:cs typeface="Arial"/>
            </a:endParaRPr>
          </a:p>
          <a:p>
            <a:pPr marL="0" indent="0" algn="ctr">
              <a:buFont typeface="Arial"/>
              <a:buNone/>
              <a:defRPr/>
            </a:pPr>
            <a:r>
              <a:rPr sz="2800" b="0" i="0" u="none">
                <a:solidFill>
                  <a:srgbClr val="000000"/>
                </a:solidFill>
                <a:latin typeface="Arial"/>
                <a:ea typeface="Arial"/>
                <a:cs typeface="Arial"/>
              </a:rPr>
              <a:t>	Едпоставщик не вправе отказаться от заключения контракта, потому что он сам подал заявку и является полноценным участником закупки (ч. 5 ст. 93 Закона № 44-ФЗ).</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313004170"/>
                                        </p:tgtEl>
                                        <p:attrNameLst>
                                          <p:attrName>style.visibility</p:attrName>
                                        </p:attrNameLst>
                                      </p:cBhvr>
                                      <p:to>
                                        <p:strVal val="visible"/>
                                      </p:to>
                                    </p:set>
                                    <p:anim calcmode="lin" valueType="num">
                                      <p:cBhvr additive="base">
                                        <p:cTn id="13" dur="500" fill="hold"/>
                                        <p:tgtEl>
                                          <p:spTgt spid="313004170"/>
                                        </p:tgtEl>
                                        <p:attrNameLst>
                                          <p:attrName>ppt_x</p:attrName>
                                        </p:attrNameLst>
                                      </p:cBhvr>
                                      <p:tavLst>
                                        <p:tav tm="0">
                                          <p:val>
                                            <p:strVal val="#ppt_x"/>
                                          </p:val>
                                        </p:tav>
                                        <p:tav tm="100000">
                                          <p:val>
                                            <p:strVal val="#ppt_x"/>
                                          </p:val>
                                        </p:tav>
                                      </p:tavLst>
                                    </p:anim>
                                    <p:anim calcmode="lin" valueType="num">
                                      <p:cBhvr additive="base">
                                        <p:cTn id="12" dur="500" fill="hold"/>
                                        <p:tgtEl>
                                          <p:spTgt spid="313004170"/>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1120874677"/>
                                        </p:tgtEl>
                                        <p:attrNameLst>
                                          <p:attrName>style.visibility</p:attrName>
                                        </p:attrNameLst>
                                      </p:cBhvr>
                                      <p:to>
                                        <p:strVal val="visible"/>
                                      </p:to>
                                    </p:set>
                                    <p:anim calcmode="lin" valueType="num">
                                      <p:cBhvr additive="base">
                                        <p:cTn id="7" dur="500" fill="hold"/>
                                        <p:tgtEl>
                                          <p:spTgt spid="1120874677"/>
                                        </p:tgtEl>
                                        <p:attrNameLst>
                                          <p:attrName>ppt_x</p:attrName>
                                        </p:attrNameLst>
                                      </p:cBhvr>
                                      <p:tavLst>
                                        <p:tav tm="0">
                                          <p:val>
                                            <p:strVal val="#ppt_x"/>
                                          </p:val>
                                        </p:tav>
                                        <p:tav tm="100000">
                                          <p:val>
                                            <p:strVal val="#ppt_x"/>
                                          </p:val>
                                        </p:tav>
                                      </p:tavLst>
                                    </p:anim>
                                    <p:anim calcmode="lin" valueType="num">
                                      <p:cBhvr additive="base">
                                        <p:cTn id="6" dur="500" fill="hold"/>
                                        <p:tgtEl>
                                          <p:spTgt spid="11208746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975488120" name="Заголовок 1"/>
          <p:cNvSpPr>
            <a:spLocks noGrp="1"/>
          </p:cNvSpPr>
          <p:nvPr>
            <p:ph type="title"/>
          </p:nvPr>
        </p:nvSpPr>
        <p:spPr bwMode="auto">
          <a:xfrm flipH="0" flipV="0">
            <a:off x="80663" y="62971"/>
            <a:ext cx="12017169" cy="931861"/>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200" b="1" i="0" u="none" spc="22">
                <a:solidFill>
                  <a:schemeClr val="tx1"/>
                </a:solidFill>
                <a:latin typeface="Arial"/>
                <a:ea typeface="Arial"/>
                <a:cs typeface="Arial"/>
              </a:rPr>
              <a:t>Вопрос 3.</a:t>
            </a:r>
            <a:r>
              <a:rPr sz="2200" b="1" i="0" u="none" spc="22">
                <a:solidFill>
                  <a:schemeClr val="tx1"/>
                </a:solidFill>
                <a:latin typeface="Arial"/>
                <a:ea typeface="Arial"/>
                <a:cs typeface="Arial"/>
              </a:rPr>
              <a:t> </a:t>
            </a:r>
            <a:r>
              <a:rPr sz="2200" b="1" i="0" u="none" spc="22">
                <a:solidFill>
                  <a:schemeClr val="tx1"/>
                </a:solidFill>
                <a:latin typeface="Arial"/>
                <a:ea typeface="Arial"/>
                <a:cs typeface="Arial"/>
              </a:rPr>
              <a:t>Нужно ли согласование с контрольным органом для закупки у едпоставщика по итогам несостоявшейся процедуры?</a:t>
            </a:r>
            <a:endParaRPr sz="2200">
              <a:solidFill>
                <a:schemeClr val="tx1"/>
              </a:solidFill>
              <a:latin typeface="Arial"/>
              <a:cs typeface="Arial"/>
            </a:endParaRPr>
          </a:p>
          <a:p>
            <a:pPr>
              <a:defRPr/>
            </a:pPr>
            <a:endParaRPr/>
          </a:p>
        </p:txBody>
      </p:sp>
      <p:sp>
        <p:nvSpPr>
          <p:cNvPr id="1165917535" name="Объект 2"/>
          <p:cNvSpPr>
            <a:spLocks noGrp="1"/>
          </p:cNvSpPr>
          <p:nvPr>
            <p:ph idx="1"/>
          </p:nvPr>
        </p:nvSpPr>
        <p:spPr bwMode="auto">
          <a:xfrm flipH="0" flipV="0">
            <a:off x="80663" y="994833"/>
            <a:ext cx="12017169" cy="5683249"/>
          </a:xfrm>
        </p:spPr>
        <p:txBody>
          <a:bodyPr/>
          <a:lstStyle/>
          <a:p>
            <a:pPr marL="0" indent="0">
              <a:buFont typeface="Arial"/>
              <a:buNone/>
              <a:defRPr/>
            </a:pPr>
            <a:r>
              <a:rPr sz="2800" b="0" i="0" u="none">
                <a:solidFill>
                  <a:srgbClr val="000000"/>
                </a:solidFill>
                <a:latin typeface="Arial"/>
                <a:ea typeface="Arial"/>
                <a:cs typeface="Arial"/>
              </a:rPr>
              <a:t>	</a:t>
            </a:r>
            <a:endParaRPr sz="2800" b="0" i="0" u="none">
              <a:solidFill>
                <a:srgbClr val="000000"/>
              </a:solidFill>
              <a:latin typeface="Arial"/>
              <a:ea typeface="Arial"/>
              <a:cs typeface="Arial"/>
            </a:endParaRPr>
          </a:p>
          <a:p>
            <a:pPr marL="0" indent="0">
              <a:buFont typeface="Arial"/>
              <a:buNone/>
              <a:defRPr/>
            </a:pPr>
            <a:endParaRPr sz="2800">
              <a:latin typeface="Arial"/>
              <a:cs typeface="Arial"/>
            </a:endParaRPr>
          </a:p>
          <a:p>
            <a:pPr marL="0" indent="0">
              <a:buFont typeface="Arial"/>
              <a:buNone/>
              <a:defRPr/>
            </a:pPr>
            <a:r>
              <a:rPr sz="2800" b="0" i="0" u="none">
                <a:solidFill>
                  <a:srgbClr val="000000"/>
                </a:solidFill>
                <a:latin typeface="Arial"/>
                <a:ea typeface="Arial"/>
                <a:cs typeface="Arial"/>
              </a:rPr>
              <a:t>	Когда заключаете электронный контракт по пунктам 24 и 25 части 1 статьи 93 Закона № 44-ФЗ, нужно согласование с контрольным органом, если цена контракта выше 1000 руб. Проект контракта не может быть направлен поставщику, пока контрольный орган не даст согласие.</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975488120"/>
                                        </p:tgtEl>
                                        <p:attrNameLst>
                                          <p:attrName>style.visibility</p:attrName>
                                        </p:attrNameLst>
                                      </p:cBhvr>
                                      <p:to>
                                        <p:strVal val="visible"/>
                                      </p:to>
                                    </p:set>
                                    <p:anim calcmode="lin" valueType="num">
                                      <p:cBhvr additive="base">
                                        <p:cTn id="13" dur="500" fill="hold"/>
                                        <p:tgtEl>
                                          <p:spTgt spid="975488120"/>
                                        </p:tgtEl>
                                        <p:attrNameLst>
                                          <p:attrName>ppt_x</p:attrName>
                                        </p:attrNameLst>
                                      </p:cBhvr>
                                      <p:tavLst>
                                        <p:tav tm="0">
                                          <p:val>
                                            <p:strVal val="#ppt_x"/>
                                          </p:val>
                                        </p:tav>
                                        <p:tav tm="100000">
                                          <p:val>
                                            <p:strVal val="#ppt_x"/>
                                          </p:val>
                                        </p:tav>
                                      </p:tavLst>
                                    </p:anim>
                                    <p:anim calcmode="lin" valueType="num">
                                      <p:cBhvr additive="base">
                                        <p:cTn id="12" dur="500" fill="hold"/>
                                        <p:tgtEl>
                                          <p:spTgt spid="975488120"/>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1165917535"/>
                                        </p:tgtEl>
                                        <p:attrNameLst>
                                          <p:attrName>style.visibility</p:attrName>
                                        </p:attrNameLst>
                                      </p:cBhvr>
                                      <p:to>
                                        <p:strVal val="visible"/>
                                      </p:to>
                                    </p:set>
                                    <p:anim calcmode="lin" valueType="num">
                                      <p:cBhvr additive="base">
                                        <p:cTn id="7" dur="500" fill="hold"/>
                                        <p:tgtEl>
                                          <p:spTgt spid="1165917535"/>
                                        </p:tgtEl>
                                        <p:attrNameLst>
                                          <p:attrName>ppt_x</p:attrName>
                                        </p:attrNameLst>
                                      </p:cBhvr>
                                      <p:tavLst>
                                        <p:tav tm="0">
                                          <p:val>
                                            <p:strVal val="#ppt_x"/>
                                          </p:val>
                                        </p:tav>
                                        <p:tav tm="100000">
                                          <p:val>
                                            <p:strVal val="#ppt_x"/>
                                          </p:val>
                                        </p:tav>
                                      </p:tavLst>
                                    </p:anim>
                                    <p:anim calcmode="lin" valueType="num">
                                      <p:cBhvr additive="base">
                                        <p:cTn id="6" dur="500" fill="hold"/>
                                        <p:tgtEl>
                                          <p:spTgt spid="11659175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534550104" name="Заголовок 1"/>
          <p:cNvSpPr>
            <a:spLocks noGrp="1"/>
          </p:cNvSpPr>
          <p:nvPr>
            <p:ph type="title"/>
          </p:nvPr>
        </p:nvSpPr>
        <p:spPr bwMode="auto">
          <a:xfrm flipH="0" flipV="0">
            <a:off x="91246" y="73554"/>
            <a:ext cx="12038336" cy="98477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600" b="1" i="0" u="none" spc="22">
                <a:solidFill>
                  <a:schemeClr val="tx1"/>
                </a:solidFill>
                <a:latin typeface="Arial"/>
                <a:ea typeface="Arial"/>
                <a:cs typeface="Arial"/>
              </a:rPr>
              <a:t>Вопрос 4.</a:t>
            </a:r>
            <a:r>
              <a:rPr sz="2600" b="1" i="0" u="none" spc="22">
                <a:solidFill>
                  <a:schemeClr val="tx1"/>
                </a:solidFill>
                <a:latin typeface="Arial"/>
                <a:ea typeface="Arial"/>
                <a:cs typeface="Arial"/>
              </a:rPr>
              <a:t> </a:t>
            </a:r>
            <a:r>
              <a:rPr sz="2600" b="1" i="0" u="none" spc="22">
                <a:solidFill>
                  <a:schemeClr val="tx1"/>
                </a:solidFill>
                <a:latin typeface="Arial"/>
                <a:ea typeface="Arial"/>
                <a:cs typeface="Arial"/>
              </a:rPr>
              <a:t>Контракты по пункту 9 части 1 статьи 93 Закона № 44-ФЗ можно заключать на бумаге. Нужно ли направлять уведомление в контрольный орган через ЕИС?</a:t>
            </a:r>
            <a:endParaRPr>
              <a:solidFill>
                <a:schemeClr val="tx1"/>
              </a:solidFill>
            </a:endParaRPr>
          </a:p>
          <a:p>
            <a:pPr>
              <a:defRPr/>
            </a:pPr>
            <a:endParaRPr/>
          </a:p>
        </p:txBody>
      </p:sp>
      <p:sp>
        <p:nvSpPr>
          <p:cNvPr id="653024367" name="Объект 2"/>
          <p:cNvSpPr>
            <a:spLocks noGrp="1"/>
          </p:cNvSpPr>
          <p:nvPr>
            <p:ph idx="1"/>
          </p:nvPr>
        </p:nvSpPr>
        <p:spPr bwMode="auto">
          <a:xfrm flipH="0" flipV="0">
            <a:off x="91246" y="1058333"/>
            <a:ext cx="12038336" cy="5672666"/>
          </a:xfrm>
        </p:spPr>
        <p:txBody>
          <a:bodyPr/>
          <a:lstStyle/>
          <a:p>
            <a:pPr>
              <a:defRPr/>
            </a:pPr>
            <a:endParaRPr sz="2800">
              <a:latin typeface="Arial"/>
              <a:cs typeface="Arial"/>
            </a:endParaRPr>
          </a:p>
          <a:p>
            <a:pPr>
              <a:defRPr/>
            </a:pPr>
            <a:endParaRPr sz="2800" b="0" i="0" u="none">
              <a:solidFill>
                <a:srgbClr val="000000"/>
              </a:solidFill>
              <a:latin typeface="Arial"/>
              <a:ea typeface="Arial"/>
              <a:cs typeface="Arial"/>
            </a:endParaRPr>
          </a:p>
          <a:p>
            <a:pPr marL="0" indent="0">
              <a:buFont typeface="Arial"/>
              <a:buNone/>
              <a:defRPr/>
            </a:pPr>
            <a:r>
              <a:rPr sz="2800" b="0" i="0" u="none">
                <a:solidFill>
                  <a:srgbClr val="000000"/>
                </a:solidFill>
                <a:latin typeface="Arial"/>
                <a:ea typeface="Arial"/>
                <a:cs typeface="Arial"/>
              </a:rPr>
              <a:t>	Если информация о контракте и контракт подлежат включению в реестр контрактов, независимо от того, в каком виде он заключен, уведомление автоматически направляется в контрольный орган в сфере закупок.</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534550104"/>
                                        </p:tgtEl>
                                        <p:attrNameLst>
                                          <p:attrName>style.visibility</p:attrName>
                                        </p:attrNameLst>
                                      </p:cBhvr>
                                      <p:to>
                                        <p:strVal val="visible"/>
                                      </p:to>
                                    </p:set>
                                    <p:anim calcmode="lin" valueType="num">
                                      <p:cBhvr additive="base">
                                        <p:cTn id="13" dur="500" fill="hold"/>
                                        <p:tgtEl>
                                          <p:spTgt spid="1534550104"/>
                                        </p:tgtEl>
                                        <p:attrNameLst>
                                          <p:attrName>ppt_x</p:attrName>
                                        </p:attrNameLst>
                                      </p:cBhvr>
                                      <p:tavLst>
                                        <p:tav tm="0">
                                          <p:val>
                                            <p:strVal val="#ppt_x"/>
                                          </p:val>
                                        </p:tav>
                                        <p:tav tm="100000">
                                          <p:val>
                                            <p:strVal val="#ppt_x"/>
                                          </p:val>
                                        </p:tav>
                                      </p:tavLst>
                                    </p:anim>
                                    <p:anim calcmode="lin" valueType="num">
                                      <p:cBhvr additive="base">
                                        <p:cTn id="12" dur="500" fill="hold"/>
                                        <p:tgtEl>
                                          <p:spTgt spid="1534550104"/>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653024367"/>
                                        </p:tgtEl>
                                        <p:attrNameLst>
                                          <p:attrName>style.visibility</p:attrName>
                                        </p:attrNameLst>
                                      </p:cBhvr>
                                      <p:to>
                                        <p:strVal val="visible"/>
                                      </p:to>
                                    </p:set>
                                    <p:anim calcmode="lin" valueType="num">
                                      <p:cBhvr additive="base">
                                        <p:cTn id="7" dur="500" fill="hold"/>
                                        <p:tgtEl>
                                          <p:spTgt spid="653024367"/>
                                        </p:tgtEl>
                                        <p:attrNameLst>
                                          <p:attrName>ppt_x</p:attrName>
                                        </p:attrNameLst>
                                      </p:cBhvr>
                                      <p:tavLst>
                                        <p:tav tm="0">
                                          <p:val>
                                            <p:strVal val="#ppt_x"/>
                                          </p:val>
                                        </p:tav>
                                        <p:tav tm="100000">
                                          <p:val>
                                            <p:strVal val="#ppt_x"/>
                                          </p:val>
                                        </p:tav>
                                      </p:tavLst>
                                    </p:anim>
                                    <p:anim calcmode="lin" valueType="num">
                                      <p:cBhvr additive="base">
                                        <p:cTn id="6" dur="500" fill="hold"/>
                                        <p:tgtEl>
                                          <p:spTgt spid="6530243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54014178" name="Заголовок 1"/>
          <p:cNvSpPr>
            <a:spLocks noGrp="1"/>
          </p:cNvSpPr>
          <p:nvPr>
            <p:ph type="title"/>
          </p:nvPr>
        </p:nvSpPr>
        <p:spPr bwMode="auto">
          <a:xfrm flipH="0" flipV="0">
            <a:off x="80663" y="94721"/>
            <a:ext cx="12006586" cy="900111"/>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800" b="1" i="0" u="none" spc="22">
                <a:solidFill>
                  <a:schemeClr val="tx1"/>
                </a:solidFill>
                <a:latin typeface="Arial"/>
                <a:ea typeface="Arial"/>
                <a:cs typeface="Arial"/>
              </a:rPr>
              <a:t>Вопрос 5.</a:t>
            </a:r>
            <a:r>
              <a:rPr sz="2800" b="1" i="0" u="none" spc="22">
                <a:solidFill>
                  <a:schemeClr val="tx1"/>
                </a:solidFill>
                <a:latin typeface="Arial"/>
                <a:ea typeface="Arial"/>
                <a:cs typeface="Arial"/>
              </a:rPr>
              <a:t> </a:t>
            </a:r>
            <a:r>
              <a:rPr sz="2800" b="1" i="0" u="none" spc="22">
                <a:solidFill>
                  <a:schemeClr val="tx1"/>
                </a:solidFill>
                <a:latin typeface="Arial"/>
                <a:ea typeface="Arial"/>
                <a:cs typeface="Arial"/>
              </a:rPr>
              <a:t>Касается ли новый функционал уведомлений контроля закупок по пункту 5 статьи 99 Закона № 44-ФЗ?</a:t>
            </a:r>
            <a:endParaRPr sz="2800">
              <a:solidFill>
                <a:schemeClr val="tx1"/>
              </a:solidFill>
              <a:latin typeface="Arial"/>
              <a:cs typeface="Arial"/>
            </a:endParaRPr>
          </a:p>
          <a:p>
            <a:pPr>
              <a:defRPr/>
            </a:pPr>
            <a:endParaRPr/>
          </a:p>
        </p:txBody>
      </p:sp>
      <p:sp>
        <p:nvSpPr>
          <p:cNvPr id="2056811429" name="Объект 2"/>
          <p:cNvSpPr>
            <a:spLocks noGrp="1"/>
          </p:cNvSpPr>
          <p:nvPr>
            <p:ph idx="1"/>
          </p:nvPr>
        </p:nvSpPr>
        <p:spPr bwMode="auto">
          <a:xfrm flipH="0" flipV="0">
            <a:off x="80663" y="994833"/>
            <a:ext cx="12006586" cy="5693833"/>
          </a:xfrm>
        </p:spPr>
        <p:txBody>
          <a:bodyPr/>
          <a:lstStyle/>
          <a:p>
            <a:pPr marL="0" indent="0">
              <a:buFont typeface="Arial"/>
              <a:buNone/>
              <a:defRPr/>
            </a:pPr>
            <a:r>
              <a:rPr sz="2800" b="0" i="0" u="none">
                <a:solidFill>
                  <a:srgbClr val="000000"/>
                </a:solidFill>
                <a:latin typeface="Arial"/>
                <a:ea typeface="Arial"/>
                <a:cs typeface="Arial"/>
              </a:rPr>
              <a:t>	</a:t>
            </a:r>
            <a:endParaRPr sz="2800" b="0" i="0" u="none">
              <a:solidFill>
                <a:srgbClr val="000000"/>
              </a:solidFill>
              <a:latin typeface="Arial"/>
              <a:ea typeface="Arial"/>
              <a:cs typeface="Arial"/>
            </a:endParaRPr>
          </a:p>
          <a:p>
            <a:pPr marL="0" indent="0">
              <a:buFont typeface="Arial"/>
              <a:buNone/>
              <a:defRPr/>
            </a:pPr>
            <a:endParaRPr sz="2800">
              <a:latin typeface="Arial"/>
              <a:cs typeface="Arial"/>
            </a:endParaRPr>
          </a:p>
          <a:p>
            <a:pPr marL="0" indent="0">
              <a:buFont typeface="Arial"/>
              <a:buNone/>
              <a:defRPr/>
            </a:pPr>
            <a:r>
              <a:rPr sz="2800" b="0" i="0" u="none">
                <a:solidFill>
                  <a:srgbClr val="000000"/>
                </a:solidFill>
                <a:latin typeface="Arial"/>
                <a:ea typeface="Arial"/>
                <a:cs typeface="Arial"/>
              </a:rPr>
              <a:t>	Нет. Данные уведомления рассматривает орган, который осуществляет контроль по части 3 статьи 99 Закона № 44-ФЗ. Например, ФАС и его подведы, субъектовые и муниципальные контрольные органы. При получении такого уведомления, контрольный орган проверяет правомерно ли заказчик выбрал пункт основания для заключения контракта с едпоставщиком и насколько корректно он обосновал наступление такого случая.</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54014178"/>
                                        </p:tgtEl>
                                        <p:attrNameLst>
                                          <p:attrName>style.visibility</p:attrName>
                                        </p:attrNameLst>
                                      </p:cBhvr>
                                      <p:to>
                                        <p:strVal val="visible"/>
                                      </p:to>
                                    </p:set>
                                    <p:anim calcmode="lin" valueType="num">
                                      <p:cBhvr additive="base">
                                        <p:cTn id="13" dur="500" fill="hold"/>
                                        <p:tgtEl>
                                          <p:spTgt spid="54014178"/>
                                        </p:tgtEl>
                                        <p:attrNameLst>
                                          <p:attrName>ppt_x</p:attrName>
                                        </p:attrNameLst>
                                      </p:cBhvr>
                                      <p:tavLst>
                                        <p:tav tm="0">
                                          <p:val>
                                            <p:strVal val="#ppt_x"/>
                                          </p:val>
                                        </p:tav>
                                        <p:tav tm="100000">
                                          <p:val>
                                            <p:strVal val="#ppt_x"/>
                                          </p:val>
                                        </p:tav>
                                      </p:tavLst>
                                    </p:anim>
                                    <p:anim calcmode="lin" valueType="num">
                                      <p:cBhvr additive="base">
                                        <p:cTn id="12" dur="500" fill="hold"/>
                                        <p:tgtEl>
                                          <p:spTgt spid="54014178"/>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2056811429"/>
                                        </p:tgtEl>
                                        <p:attrNameLst>
                                          <p:attrName>style.visibility</p:attrName>
                                        </p:attrNameLst>
                                      </p:cBhvr>
                                      <p:to>
                                        <p:strVal val="visible"/>
                                      </p:to>
                                    </p:set>
                                    <p:anim calcmode="lin" valueType="num">
                                      <p:cBhvr additive="base">
                                        <p:cTn id="7" dur="500" fill="hold"/>
                                        <p:tgtEl>
                                          <p:spTgt spid="2056811429"/>
                                        </p:tgtEl>
                                        <p:attrNameLst>
                                          <p:attrName>ppt_x</p:attrName>
                                        </p:attrNameLst>
                                      </p:cBhvr>
                                      <p:tavLst>
                                        <p:tav tm="0">
                                          <p:val>
                                            <p:strVal val="#ppt_x"/>
                                          </p:val>
                                        </p:tav>
                                        <p:tav tm="100000">
                                          <p:val>
                                            <p:strVal val="#ppt_x"/>
                                          </p:val>
                                        </p:tav>
                                      </p:tavLst>
                                    </p:anim>
                                    <p:anim calcmode="lin" valueType="num">
                                      <p:cBhvr additive="base">
                                        <p:cTn id="6" dur="500" fill="hold"/>
                                        <p:tgtEl>
                                          <p:spTgt spid="20568114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65257249" name="Заголовок 1"/>
          <p:cNvSpPr>
            <a:spLocks noGrp="1"/>
          </p:cNvSpPr>
          <p:nvPr>
            <p:ph type="title"/>
          </p:nvPr>
        </p:nvSpPr>
        <p:spPr bwMode="auto">
          <a:xfrm flipH="0" flipV="0">
            <a:off x="112413" y="105304"/>
            <a:ext cx="11974836" cy="92127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800" b="1" i="0" u="none" spc="22">
                <a:solidFill>
                  <a:schemeClr val="tx1"/>
                </a:solidFill>
                <a:latin typeface="Arial"/>
                <a:ea typeface="Arial"/>
                <a:cs typeface="Arial"/>
              </a:rPr>
              <a:t>Вопрос 6.</a:t>
            </a:r>
            <a:r>
              <a:rPr sz="2800" b="1" i="0" u="none" spc="22">
                <a:solidFill>
                  <a:schemeClr val="tx1"/>
                </a:solidFill>
                <a:latin typeface="Arial"/>
                <a:ea typeface="Arial"/>
                <a:cs typeface="Arial"/>
              </a:rPr>
              <a:t> </a:t>
            </a:r>
            <a:r>
              <a:rPr sz="2800" b="1" i="0" u="none" spc="22">
                <a:solidFill>
                  <a:schemeClr val="tx1"/>
                </a:solidFill>
                <a:latin typeface="Arial"/>
                <a:ea typeface="Arial"/>
                <a:cs typeface="Arial"/>
              </a:rPr>
              <a:t>Когда нужно направлять информацию о заключении контракта с едпоставщиком в контрольный орган?</a:t>
            </a:r>
            <a:endParaRPr sz="2800">
              <a:solidFill>
                <a:schemeClr val="tx1"/>
              </a:solidFill>
              <a:latin typeface="Arial"/>
              <a:cs typeface="Arial"/>
            </a:endParaRPr>
          </a:p>
          <a:p>
            <a:pPr>
              <a:defRPr/>
            </a:pPr>
            <a:endParaRPr/>
          </a:p>
        </p:txBody>
      </p:sp>
      <p:sp>
        <p:nvSpPr>
          <p:cNvPr id="912068671" name="Объект 2"/>
          <p:cNvSpPr>
            <a:spLocks noGrp="1"/>
          </p:cNvSpPr>
          <p:nvPr>
            <p:ph idx="1"/>
          </p:nvPr>
        </p:nvSpPr>
        <p:spPr bwMode="auto">
          <a:xfrm flipH="0" flipV="0">
            <a:off x="112413" y="1026583"/>
            <a:ext cx="11974836" cy="5672666"/>
          </a:xfrm>
        </p:spPr>
        <p:txBody>
          <a:bodyPr/>
          <a:lstStyle/>
          <a:p>
            <a:pPr marL="0" indent="0">
              <a:buFont typeface="Arial"/>
              <a:buNone/>
              <a:defRPr/>
            </a:pPr>
            <a:r>
              <a:rPr sz="2600" b="0" i="0" u="none">
                <a:solidFill>
                  <a:srgbClr val="000000"/>
                </a:solidFill>
                <a:latin typeface="Arial"/>
                <a:ea typeface="Arial"/>
                <a:cs typeface="Arial"/>
              </a:rPr>
              <a:t>	</a:t>
            </a:r>
            <a:endParaRPr sz="2600" b="0" i="0" u="none">
              <a:solidFill>
                <a:srgbClr val="000000"/>
              </a:solidFill>
              <a:latin typeface="Arial"/>
              <a:ea typeface="Arial"/>
              <a:cs typeface="Arial"/>
            </a:endParaRPr>
          </a:p>
          <a:p>
            <a:pPr marL="0" indent="0">
              <a:buFont typeface="Arial"/>
              <a:buNone/>
              <a:defRPr/>
            </a:pPr>
            <a:r>
              <a:rPr sz="2600" b="0" i="0" u="none">
                <a:solidFill>
                  <a:srgbClr val="000000"/>
                </a:solidFill>
                <a:latin typeface="Arial"/>
                <a:ea typeface="Arial"/>
                <a:cs typeface="Arial"/>
              </a:rPr>
              <a:t>	Уведомление отправляется автоматически, после того, как заказчик подписал и направил информацию в реестр контрактов. Контракт переходит в статус «Исполнение» и в этот же момент уведомление попадает в контрольный орган.</a:t>
            </a:r>
            <a:br>
              <a:rPr sz="2600" b="0" i="0" u="none">
                <a:solidFill>
                  <a:srgbClr val="000000"/>
                </a:solidFill>
                <a:latin typeface="Arial"/>
                <a:ea typeface="Arial"/>
                <a:cs typeface="Arial"/>
              </a:rPr>
            </a:br>
            <a:r>
              <a:rPr sz="2600" b="0" i="0" u="none">
                <a:solidFill>
                  <a:srgbClr val="000000"/>
                </a:solidFill>
                <a:latin typeface="Arial"/>
                <a:ea typeface="Arial"/>
                <a:cs typeface="Arial"/>
              </a:rPr>
              <a:t>Информацию о согласовании заключения контракта с едпоставщиком заказчик направляет в контрольный не позднее пяти рабочих дней с момента размещения в ЕИС протокола о признании конкурентной закупки не состоявшейся. Если заказчик проводит открытую электронную процедуру, он формирует в ЕИС обращение и направляет в свой контрольный орган (постановление от 30.06.2020 № 961).</a:t>
            </a:r>
            <a:endParaRPr sz="26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765257249"/>
                                        </p:tgtEl>
                                        <p:attrNameLst>
                                          <p:attrName>style.visibility</p:attrName>
                                        </p:attrNameLst>
                                      </p:cBhvr>
                                      <p:to>
                                        <p:strVal val="visible"/>
                                      </p:to>
                                    </p:set>
                                    <p:anim calcmode="lin" valueType="num">
                                      <p:cBhvr additive="base">
                                        <p:cTn id="13" dur="500" fill="hold"/>
                                        <p:tgtEl>
                                          <p:spTgt spid="1765257249"/>
                                        </p:tgtEl>
                                        <p:attrNameLst>
                                          <p:attrName>ppt_x</p:attrName>
                                        </p:attrNameLst>
                                      </p:cBhvr>
                                      <p:tavLst>
                                        <p:tav tm="0">
                                          <p:val>
                                            <p:strVal val="#ppt_x"/>
                                          </p:val>
                                        </p:tav>
                                        <p:tav tm="100000">
                                          <p:val>
                                            <p:strVal val="#ppt_x"/>
                                          </p:val>
                                        </p:tav>
                                      </p:tavLst>
                                    </p:anim>
                                    <p:anim calcmode="lin" valueType="num">
                                      <p:cBhvr additive="base">
                                        <p:cTn id="12" dur="500" fill="hold"/>
                                        <p:tgtEl>
                                          <p:spTgt spid="1765257249"/>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912068671"/>
                                        </p:tgtEl>
                                        <p:attrNameLst>
                                          <p:attrName>style.visibility</p:attrName>
                                        </p:attrNameLst>
                                      </p:cBhvr>
                                      <p:to>
                                        <p:strVal val="visible"/>
                                      </p:to>
                                    </p:set>
                                    <p:anim calcmode="lin" valueType="num">
                                      <p:cBhvr additive="base">
                                        <p:cTn id="7" dur="500" fill="hold"/>
                                        <p:tgtEl>
                                          <p:spTgt spid="912068671"/>
                                        </p:tgtEl>
                                        <p:attrNameLst>
                                          <p:attrName>ppt_x</p:attrName>
                                        </p:attrNameLst>
                                      </p:cBhvr>
                                      <p:tavLst>
                                        <p:tav tm="0">
                                          <p:val>
                                            <p:strVal val="#ppt_x"/>
                                          </p:val>
                                        </p:tav>
                                        <p:tav tm="100000">
                                          <p:val>
                                            <p:strVal val="#ppt_x"/>
                                          </p:val>
                                        </p:tav>
                                      </p:tavLst>
                                    </p:anim>
                                    <p:anim calcmode="lin" valueType="num">
                                      <p:cBhvr additive="base">
                                        <p:cTn id="6" dur="500" fill="hold"/>
                                        <p:tgtEl>
                                          <p:spTgt spid="9120686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512658984" name="Заголовок 1"/>
          <p:cNvSpPr>
            <a:spLocks noGrp="1"/>
          </p:cNvSpPr>
          <p:nvPr>
            <p:ph type="title"/>
          </p:nvPr>
        </p:nvSpPr>
        <p:spPr bwMode="auto">
          <a:xfrm flipH="0" flipV="0">
            <a:off x="186497" y="168804"/>
            <a:ext cx="11784335" cy="6519861"/>
          </a:xfrm>
        </p:spPr>
        <p:txBody>
          <a:bodyPr/>
          <a:lstStyle/>
          <a:p>
            <a:pPr algn="ctr">
              <a:defRPr/>
            </a:pPr>
            <a:r>
              <a:rPr sz="4800" b="1" i="0" u="none">
                <a:solidFill>
                  <a:srgbClr val="111111"/>
                </a:solidFill>
                <a:latin typeface="Arial"/>
                <a:ea typeface="Arial"/>
                <a:cs typeface="Arial"/>
              </a:rPr>
              <a:t>Расширение случаев применения закупок у единственного поставщика и их влияние на контрактную систему</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74902376" name="Заголовок 1"/>
          <p:cNvSpPr>
            <a:spLocks noGrp="1"/>
          </p:cNvSpPr>
          <p:nvPr>
            <p:ph type="title"/>
          </p:nvPr>
        </p:nvSpPr>
        <p:spPr bwMode="auto">
          <a:xfrm flipH="0" flipV="0">
            <a:off x="112413" y="73554"/>
            <a:ext cx="11943086" cy="1005945"/>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600" b="1" i="0" u="none" spc="22">
                <a:solidFill>
                  <a:schemeClr val="tx1"/>
                </a:solidFill>
                <a:latin typeface="Arial"/>
                <a:ea typeface="Arial"/>
                <a:cs typeface="Arial"/>
              </a:rPr>
              <a:t>Вопрос 7.</a:t>
            </a:r>
            <a:r>
              <a:rPr sz="2600" b="1" i="0" u="none" spc="22">
                <a:solidFill>
                  <a:schemeClr val="tx1"/>
                </a:solidFill>
                <a:latin typeface="Arial"/>
                <a:ea typeface="Arial"/>
                <a:cs typeface="Arial"/>
              </a:rPr>
              <a:t> </a:t>
            </a:r>
            <a:r>
              <a:rPr sz="2600" b="1" i="0" u="none" spc="22">
                <a:solidFill>
                  <a:schemeClr val="tx1"/>
                </a:solidFill>
                <a:latin typeface="Arial"/>
                <a:ea typeface="Arial"/>
                <a:cs typeface="Arial"/>
              </a:rPr>
              <a:t>С 1 июля 2025 года в случае направления уведомления в контрольный орган через ЕИС, нужно ли заказчику направлять данное уведомление на бумаге?</a:t>
            </a:r>
            <a:endParaRPr>
              <a:solidFill>
                <a:schemeClr val="tx1"/>
              </a:solidFill>
            </a:endParaRPr>
          </a:p>
          <a:p>
            <a:pPr>
              <a:defRPr/>
            </a:pPr>
            <a:endParaRPr/>
          </a:p>
        </p:txBody>
      </p:sp>
      <p:sp>
        <p:nvSpPr>
          <p:cNvPr id="352725608" name="Объект 2"/>
          <p:cNvSpPr>
            <a:spLocks noGrp="1"/>
          </p:cNvSpPr>
          <p:nvPr>
            <p:ph idx="1"/>
          </p:nvPr>
        </p:nvSpPr>
        <p:spPr bwMode="auto">
          <a:xfrm flipH="0" flipV="0">
            <a:off x="112413" y="1079499"/>
            <a:ext cx="11943086" cy="5609166"/>
          </a:xfrm>
        </p:spPr>
        <p:txBody>
          <a:bodyPr/>
          <a:lstStyle/>
          <a:p>
            <a:pPr marL="0" indent="0">
              <a:buFont typeface="Arial"/>
              <a:buNone/>
              <a:defRPr/>
            </a:pPr>
            <a:r>
              <a:rPr sz="2800">
                <a:latin typeface="Arial"/>
                <a:ea typeface="Arial"/>
                <a:cs typeface="Arial"/>
              </a:rPr>
              <a:t>	</a:t>
            </a:r>
            <a:endParaRPr sz="2800">
              <a:latin typeface="Arial"/>
              <a:ea typeface="Arial"/>
              <a:cs typeface="Arial"/>
            </a:endParaRPr>
          </a:p>
          <a:p>
            <a:pPr marL="0" indent="0">
              <a:buFont typeface="Arial"/>
              <a:buNone/>
              <a:defRPr/>
            </a:pPr>
            <a:endParaRPr sz="2800">
              <a:latin typeface="Arial"/>
              <a:cs typeface="Arial"/>
            </a:endParaRPr>
          </a:p>
          <a:p>
            <a:pPr marL="0" indent="0">
              <a:buFont typeface="Arial"/>
              <a:buNone/>
              <a:defRPr/>
            </a:pPr>
            <a:r>
              <a:rPr sz="2800" b="0" i="0" u="none">
                <a:solidFill>
                  <a:srgbClr val="000000"/>
                </a:solidFill>
                <a:latin typeface="Arial"/>
                <a:ea typeface="Arial"/>
                <a:cs typeface="Arial"/>
              </a:rPr>
              <a:t>	</a:t>
            </a:r>
            <a:r>
              <a:rPr sz="2800" b="0" i="0" u="none">
                <a:solidFill>
                  <a:srgbClr val="000000"/>
                </a:solidFill>
                <a:latin typeface="Arial"/>
                <a:ea typeface="Arial"/>
                <a:cs typeface="Arial"/>
              </a:rPr>
              <a:t>Если заключили контракт по пунктам 6, 6.1, 9, 34 и 50 части 1 статьи 93 Закона № 44-ФЗ и в данном контракте содержатся сведения, составляющие гостайну, уведомления направляются только на бумаге, поскольку такие контракты не размещаются в реестре контрактов. Во всех остальных случаях уведомления уходят автоматически посредством функционала ЕИС.</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774902376"/>
                                        </p:tgtEl>
                                        <p:attrNameLst>
                                          <p:attrName>style.visibility</p:attrName>
                                        </p:attrNameLst>
                                      </p:cBhvr>
                                      <p:to>
                                        <p:strVal val="visible"/>
                                      </p:to>
                                    </p:set>
                                    <p:anim calcmode="lin" valueType="num">
                                      <p:cBhvr additive="base">
                                        <p:cTn id="13" dur="500" fill="hold"/>
                                        <p:tgtEl>
                                          <p:spTgt spid="1774902376"/>
                                        </p:tgtEl>
                                        <p:attrNameLst>
                                          <p:attrName>ppt_x</p:attrName>
                                        </p:attrNameLst>
                                      </p:cBhvr>
                                      <p:tavLst>
                                        <p:tav tm="0">
                                          <p:val>
                                            <p:strVal val="#ppt_x"/>
                                          </p:val>
                                        </p:tav>
                                        <p:tav tm="100000">
                                          <p:val>
                                            <p:strVal val="#ppt_x"/>
                                          </p:val>
                                        </p:tav>
                                      </p:tavLst>
                                    </p:anim>
                                    <p:anim calcmode="lin" valueType="num">
                                      <p:cBhvr additive="base">
                                        <p:cTn id="12" dur="500" fill="hold"/>
                                        <p:tgtEl>
                                          <p:spTgt spid="1774902376"/>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352725608"/>
                                        </p:tgtEl>
                                        <p:attrNameLst>
                                          <p:attrName>style.visibility</p:attrName>
                                        </p:attrNameLst>
                                      </p:cBhvr>
                                      <p:to>
                                        <p:strVal val="visible"/>
                                      </p:to>
                                    </p:set>
                                    <p:anim calcmode="lin" valueType="num">
                                      <p:cBhvr additive="base">
                                        <p:cTn id="7" dur="500" fill="hold"/>
                                        <p:tgtEl>
                                          <p:spTgt spid="352725608"/>
                                        </p:tgtEl>
                                        <p:attrNameLst>
                                          <p:attrName>ppt_x</p:attrName>
                                        </p:attrNameLst>
                                      </p:cBhvr>
                                      <p:tavLst>
                                        <p:tav tm="0">
                                          <p:val>
                                            <p:strVal val="#ppt_x"/>
                                          </p:val>
                                        </p:tav>
                                        <p:tav tm="100000">
                                          <p:val>
                                            <p:strVal val="#ppt_x"/>
                                          </p:val>
                                        </p:tav>
                                      </p:tavLst>
                                    </p:anim>
                                    <p:anim calcmode="lin" valueType="num">
                                      <p:cBhvr additive="base">
                                        <p:cTn id="6" dur="500" fill="hold"/>
                                        <p:tgtEl>
                                          <p:spTgt spid="3527256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707382358" name="Заголовок 1"/>
          <p:cNvSpPr>
            <a:spLocks noGrp="1"/>
          </p:cNvSpPr>
          <p:nvPr>
            <p:ph type="title"/>
          </p:nvPr>
        </p:nvSpPr>
        <p:spPr bwMode="auto">
          <a:xfrm flipH="0" flipV="0">
            <a:off x="122996" y="94721"/>
            <a:ext cx="11900752" cy="921278"/>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br>
              <a:rPr sz="1350" b="1" i="0" u="none" spc="22">
                <a:solidFill>
                  <a:schemeClr val="tx1"/>
                </a:solidFill>
                <a:latin typeface="PT Sans"/>
                <a:ea typeface="PT Sans"/>
                <a:cs typeface="PT Sans"/>
              </a:rPr>
            </a:br>
            <a:r>
              <a:rPr sz="2800" b="1" i="0" u="none" spc="22">
                <a:solidFill>
                  <a:schemeClr val="tx1"/>
                </a:solidFill>
                <a:latin typeface="Arial"/>
                <a:ea typeface="Arial"/>
                <a:cs typeface="Arial"/>
              </a:rPr>
              <a:t>Вопрос 8. В каком размере штрафуют ответственного за неправильный выбор закупки у единственного поставщика?</a:t>
            </a:r>
            <a:endParaRPr>
              <a:solidFill>
                <a:schemeClr val="tx1"/>
              </a:solidFill>
            </a:endParaRPr>
          </a:p>
          <a:p>
            <a:pPr>
              <a:defRPr/>
            </a:pPr>
            <a:endParaRPr/>
          </a:p>
        </p:txBody>
      </p:sp>
      <p:sp>
        <p:nvSpPr>
          <p:cNvPr id="1856324237" name="Объект 2"/>
          <p:cNvSpPr>
            <a:spLocks noGrp="1"/>
          </p:cNvSpPr>
          <p:nvPr>
            <p:ph idx="1"/>
          </p:nvPr>
        </p:nvSpPr>
        <p:spPr bwMode="auto">
          <a:xfrm flipH="0" flipV="0">
            <a:off x="122996" y="1015999"/>
            <a:ext cx="11900752" cy="5662083"/>
          </a:xfrm>
        </p:spPr>
        <p:txBody>
          <a:bodyPr/>
          <a:lstStyle/>
          <a:p>
            <a:pPr marL="0" indent="0">
              <a:buFont typeface="Arial"/>
              <a:buNone/>
              <a:defRPr/>
            </a:pPr>
            <a:endParaRPr sz="2800">
              <a:latin typeface="Arial"/>
              <a:cs typeface="Arial"/>
            </a:endParaRPr>
          </a:p>
          <a:p>
            <a:pPr marL="0" indent="0">
              <a:buFont typeface="Arial"/>
              <a:buNone/>
              <a:defRPr/>
            </a:pPr>
            <a:endParaRPr sz="2800" b="0" i="0" u="none">
              <a:solidFill>
                <a:srgbClr val="000000"/>
              </a:solidFill>
              <a:latin typeface="Arial"/>
              <a:ea typeface="Arial"/>
              <a:cs typeface="Arial"/>
            </a:endParaRPr>
          </a:p>
          <a:p>
            <a:pPr marL="0" indent="0">
              <a:buFont typeface="Arial"/>
              <a:buNone/>
              <a:defRPr/>
            </a:pPr>
            <a:r>
              <a:rPr sz="2800" b="0" i="0" u="none">
                <a:solidFill>
                  <a:srgbClr val="000000"/>
                </a:solidFill>
                <a:latin typeface="Arial"/>
                <a:ea typeface="Arial"/>
                <a:cs typeface="Arial"/>
              </a:rPr>
              <a:t>	За заключение контракта с единственным поставщиком в случае, который не предусмотрели в законе, ответственных штрафуют от 30 тыс. до 50 тыс. руб. по части 4 статьи 7.30.1 КоАП. Контракт, который заключили после неверного выбора основания для закупки, могут признать недействительным.</a:t>
            </a:r>
            <a:endParaRPr sz="2800" b="0" i="0" u="none">
              <a:solidFill>
                <a:srgbClr val="000000"/>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707382358"/>
                                        </p:tgtEl>
                                        <p:attrNameLst>
                                          <p:attrName>style.visibility</p:attrName>
                                        </p:attrNameLst>
                                      </p:cBhvr>
                                      <p:to>
                                        <p:strVal val="visible"/>
                                      </p:to>
                                    </p:set>
                                    <p:anim calcmode="lin" valueType="num">
                                      <p:cBhvr additive="base">
                                        <p:cTn id="13" dur="500" fill="hold"/>
                                        <p:tgtEl>
                                          <p:spTgt spid="707382358"/>
                                        </p:tgtEl>
                                        <p:attrNameLst>
                                          <p:attrName>ppt_x</p:attrName>
                                        </p:attrNameLst>
                                      </p:cBhvr>
                                      <p:tavLst>
                                        <p:tav tm="0">
                                          <p:val>
                                            <p:strVal val="#ppt_x"/>
                                          </p:val>
                                        </p:tav>
                                        <p:tav tm="100000">
                                          <p:val>
                                            <p:strVal val="#ppt_x"/>
                                          </p:val>
                                        </p:tav>
                                      </p:tavLst>
                                    </p:anim>
                                    <p:anim calcmode="lin" valueType="num">
                                      <p:cBhvr additive="base">
                                        <p:cTn id="12" dur="500" fill="hold"/>
                                        <p:tgtEl>
                                          <p:spTgt spid="707382358"/>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1856324237"/>
                                        </p:tgtEl>
                                        <p:attrNameLst>
                                          <p:attrName>style.visibility</p:attrName>
                                        </p:attrNameLst>
                                      </p:cBhvr>
                                      <p:to>
                                        <p:strVal val="visible"/>
                                      </p:to>
                                    </p:set>
                                    <p:anim calcmode="lin" valueType="num">
                                      <p:cBhvr additive="base">
                                        <p:cTn id="7" dur="500" fill="hold"/>
                                        <p:tgtEl>
                                          <p:spTgt spid="1856324237"/>
                                        </p:tgtEl>
                                        <p:attrNameLst>
                                          <p:attrName>ppt_x</p:attrName>
                                        </p:attrNameLst>
                                      </p:cBhvr>
                                      <p:tavLst>
                                        <p:tav tm="0">
                                          <p:val>
                                            <p:strVal val="#ppt_x"/>
                                          </p:val>
                                        </p:tav>
                                        <p:tav tm="100000">
                                          <p:val>
                                            <p:strVal val="#ppt_x"/>
                                          </p:val>
                                        </p:tav>
                                      </p:tavLst>
                                    </p:anim>
                                    <p:anim calcmode="lin" valueType="num">
                                      <p:cBhvr additive="base">
                                        <p:cTn id="6" dur="500" fill="hold"/>
                                        <p:tgtEl>
                                          <p:spTgt spid="18563242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796004244" name="Заголовок 1"/>
          <p:cNvSpPr>
            <a:spLocks noGrp="1"/>
          </p:cNvSpPr>
          <p:nvPr>
            <p:ph type="title"/>
          </p:nvPr>
        </p:nvSpPr>
        <p:spPr bwMode="auto">
          <a:xfrm flipH="0" flipV="0">
            <a:off x="101830" y="84137"/>
            <a:ext cx="11953669" cy="1048278"/>
          </a:xfrm>
        </p:spPr>
        <p:txBody>
          <a:bodyPr/>
          <a:lstStyle/>
          <a:p>
            <a:pPr algn="ctr">
              <a:defRPr/>
            </a:pPr>
            <a:r>
              <a:rPr sz="3000" b="1" i="0" u="none">
                <a:solidFill>
                  <a:srgbClr val="000000"/>
                </a:solidFill>
                <a:latin typeface="Arial"/>
                <a:ea typeface="Arial"/>
                <a:cs typeface="Arial"/>
              </a:rPr>
              <a:t>Провалы в прямых контрактах и закупках «с полки»: за что штрафует ФАС</a:t>
            </a:r>
            <a:endParaRPr>
              <a:latin typeface="Arial"/>
              <a:cs typeface="Arial"/>
            </a:endParaRPr>
          </a:p>
        </p:txBody>
      </p:sp>
      <p:sp>
        <p:nvSpPr>
          <p:cNvPr id="1192226148" name="Объект 2"/>
          <p:cNvSpPr>
            <a:spLocks noGrp="1"/>
          </p:cNvSpPr>
          <p:nvPr>
            <p:ph idx="1"/>
          </p:nvPr>
        </p:nvSpPr>
        <p:spPr bwMode="auto">
          <a:xfrm flipH="0" flipV="0">
            <a:off x="101830" y="1132416"/>
            <a:ext cx="11953669" cy="5609166"/>
          </a:xfrm>
        </p:spPr>
        <p:txBody>
          <a:bodyPr vertOverflow="overflow" horzOverflow="overflow" vert="horz" wrap="square" lIns="91440" tIns="45720" rIns="91440" bIns="45720" numCol="1" spcCol="0" rtlCol="0" fromWordArt="0" anchor="t" anchorCtr="0" forceAA="0" upright="0" compatLnSpc="0">
            <a:normAutofit fontScale="85000" lnSpcReduction="3000"/>
          </a:bodyPr>
          <a:lstStyle/>
          <a:p>
            <a:pPr marL="0" indent="0">
              <a:buFont typeface="Arial"/>
              <a:buNone/>
              <a:defRPr/>
            </a:pPr>
            <a:r>
              <a:rPr sz="1650" b="1" i="0" u="none">
                <a:solidFill>
                  <a:srgbClr val="6C1E27"/>
                </a:solidFill>
                <a:latin typeface="PT Sans"/>
                <a:ea typeface="PT Sans"/>
                <a:cs typeface="PT Sans"/>
              </a:rPr>
              <a:t>	</a:t>
            </a:r>
            <a:r>
              <a:rPr sz="2600" b="1" i="0" u="none">
                <a:solidFill>
                  <a:srgbClr val="6C1E27"/>
                </a:solidFill>
                <a:latin typeface="Arial"/>
                <a:ea typeface="Arial"/>
                <a:cs typeface="Arial"/>
              </a:rPr>
              <a:t>1 нарушение.</a:t>
            </a:r>
            <a:r>
              <a:rPr sz="2600" b="1" i="0" u="none">
                <a:solidFill>
                  <a:srgbClr val="6C1E27"/>
                </a:solidFill>
                <a:latin typeface="Arial"/>
                <a:ea typeface="Arial"/>
                <a:cs typeface="Arial"/>
              </a:rPr>
              <a:t> </a:t>
            </a:r>
            <a:r>
              <a:rPr sz="2600" b="1" i="0" u="none">
                <a:solidFill>
                  <a:srgbClr val="6C1E27"/>
                </a:solidFill>
                <a:latin typeface="Arial"/>
                <a:ea typeface="Arial"/>
                <a:cs typeface="Arial"/>
              </a:rPr>
              <a:t>Игнорировать обязательное обоснование цены</a:t>
            </a:r>
            <a:r>
              <a:rPr sz="2600" b="1" i="0" u="none">
                <a:solidFill>
                  <a:srgbClr val="6C1E27"/>
                </a:solidFill>
                <a:latin typeface="Arial"/>
                <a:ea typeface="Arial"/>
                <a:cs typeface="Arial"/>
              </a:rPr>
              <a:t> </a:t>
            </a:r>
            <a:r>
              <a:rPr sz="2600" b="1" i="0" u="none">
                <a:solidFill>
                  <a:srgbClr val="6C1E27"/>
                </a:solidFill>
                <a:latin typeface="Arial"/>
                <a:ea typeface="Arial"/>
                <a:cs typeface="Arial"/>
              </a:rPr>
              <a:t>в контракте с едпоставщиком</a:t>
            </a:r>
            <a:endParaRPr sz="2600">
              <a:latin typeface="Arial"/>
              <a:cs typeface="Arial"/>
            </a:endParaRPr>
          </a:p>
          <a:p>
            <a:pPr marL="0" indent="0">
              <a:buFont typeface="Arial"/>
              <a:buNone/>
              <a:defRPr/>
            </a:pPr>
            <a:r>
              <a:rPr sz="2600" b="0" i="0" u="none">
                <a:solidFill>
                  <a:srgbClr val="000000"/>
                </a:solidFill>
                <a:latin typeface="Arial"/>
                <a:ea typeface="Arial"/>
                <a:cs typeface="Arial"/>
              </a:rPr>
              <a:t>	Заказчик заключил контракт с предприятием уголовно-исполнительной системы на поставку мягкого инвентаря. Основанием для закупки выбрали</a:t>
            </a:r>
            <a:r>
              <a:rPr sz="2600" b="0" i="0" u="none">
                <a:solidFill>
                  <a:srgbClr val="000000"/>
                </a:solidFill>
                <a:latin typeface="Arial"/>
                <a:ea typeface="Arial"/>
                <a:cs typeface="Arial"/>
              </a:rPr>
              <a:t> </a:t>
            </a:r>
            <a:r>
              <a:rPr sz="2600" b="0" i="0" u="none">
                <a:solidFill>
                  <a:srgbClr val="000000"/>
                </a:solidFill>
                <a:latin typeface="Arial"/>
                <a:ea typeface="Arial"/>
                <a:cs typeface="Arial"/>
              </a:rPr>
              <a:t> </a:t>
            </a:r>
            <a:r>
              <a:rPr lang="ru-RU" sz="2600" b="0" i="0" u="sng" strike="noStrike" cap="none" spc="0">
                <a:solidFill>
                  <a:schemeClr val="hlink"/>
                </a:solidFill>
                <a:latin typeface="Arial"/>
                <a:ea typeface="Arial"/>
                <a:cs typeface="Arial"/>
                <a:hlinkClick r:id="rId2" tooltip="https://e.goszakaz-vo.ru/npd-doc?npmid=99&amp;npid=499011838&amp;anchor=XA00MFC2NV#XA00MFC2NV"/>
              </a:rPr>
              <a:t>пункт 11 </a:t>
            </a:r>
            <a:r>
              <a:rPr sz="2600" b="0" i="0" u="none">
                <a:solidFill>
                  <a:srgbClr val="000000"/>
                </a:solidFill>
                <a:latin typeface="Arial"/>
                <a:ea typeface="Arial"/>
                <a:cs typeface="Arial"/>
              </a:rPr>
              <a:t> части 1 статьи 93 Закона № 44-ФЗ. Перед заключением контракта заказчик направил потенциальным поставщикам запросы на коммерческие предложения, рассчитал цену методом анализа рынка и подготовил обоснование цены контракта с едпоставщиком.</a:t>
            </a:r>
            <a:endParaRPr sz="2600">
              <a:latin typeface="Arial"/>
              <a:cs typeface="Arial"/>
            </a:endParaRPr>
          </a:p>
          <a:p>
            <a:pPr marL="0" indent="0">
              <a:buFont typeface="Arial"/>
              <a:buNone/>
              <a:defRPr/>
            </a:pPr>
            <a:r>
              <a:rPr sz="2600" b="0" i="0" u="none">
                <a:solidFill>
                  <a:srgbClr val="000000"/>
                </a:solidFill>
                <a:latin typeface="Arial"/>
                <a:ea typeface="Arial"/>
                <a:cs typeface="Arial"/>
              </a:rPr>
              <a:t>	</a:t>
            </a:r>
            <a:r>
              <a:rPr sz="2600" b="0" i="0" u="none">
                <a:solidFill>
                  <a:srgbClr val="000000"/>
                </a:solidFill>
                <a:latin typeface="Arial"/>
                <a:ea typeface="Arial"/>
                <a:cs typeface="Arial"/>
              </a:rPr>
              <a:t>Контролеры проанализировали информацию, которую заказчик разместил в ЕИС. Выяснилось, что обоснование цены в контракт не включили. В отличие от малых закупок до 600 тыс. руб. по </a:t>
            </a:r>
            <a:r>
              <a:rPr lang="ru-RU" sz="2600" b="0" i="0" u="none" strike="noStrike" cap="none" spc="0">
                <a:solidFill>
                  <a:schemeClr val="tx1"/>
                </a:solidFill>
                <a:latin typeface="Arial"/>
                <a:ea typeface="Arial"/>
                <a:cs typeface="Arial"/>
              </a:rPr>
              <a:t>пункту 4</a:t>
            </a:r>
            <a:r>
              <a:rPr sz="2600" b="0" i="0" u="none">
                <a:solidFill>
                  <a:srgbClr val="000000"/>
                </a:solidFill>
                <a:latin typeface="Arial"/>
                <a:ea typeface="Arial"/>
                <a:cs typeface="Arial"/>
              </a:rPr>
              <a:t> части 1 статьи 93 Закона № 44-ФЗ в закупке у учреждения УИС обоснование цены прилагать к контракту в ЕИС обязательно. Требование указали в </a:t>
            </a:r>
            <a:r>
              <a:rPr sz="2600" b="0" i="0" u="none">
                <a:solidFill>
                  <a:srgbClr val="000000"/>
                </a:solidFill>
                <a:latin typeface="Arial"/>
                <a:ea typeface="Arial"/>
                <a:cs typeface="Arial"/>
              </a:rPr>
              <a:t> </a:t>
            </a:r>
            <a:r>
              <a:rPr lang="ru-RU" sz="2600" b="0" i="0" u="sng" strike="noStrike" cap="none" spc="0">
                <a:solidFill>
                  <a:schemeClr val="hlink"/>
                </a:solidFill>
                <a:latin typeface="Arial"/>
                <a:ea typeface="Arial"/>
                <a:cs typeface="Arial"/>
                <a:hlinkClick r:id="rId3" tooltip="https://e.goszakaz-vo.ru/npd-doc?npmid=99&amp;npid=499011838&amp;anchor=XA00MG02O3#XA00MG02O3"/>
              </a:rPr>
              <a:t>части 4</a:t>
            </a:r>
            <a:r>
              <a:rPr sz="2600" b="0" i="0" u="none">
                <a:solidFill>
                  <a:srgbClr val="000000"/>
                </a:solidFill>
                <a:latin typeface="Arial"/>
                <a:ea typeface="Arial"/>
                <a:cs typeface="Arial"/>
              </a:rPr>
              <a:t> статьи 93 Закона № 44-ФЗ.</a:t>
            </a:r>
            <a:endParaRPr sz="2600">
              <a:latin typeface="Arial"/>
              <a:cs typeface="Arial"/>
            </a:endParaRPr>
          </a:p>
          <a:p>
            <a:pPr marL="0" indent="0">
              <a:buFont typeface="Arial"/>
              <a:buNone/>
              <a:defRPr/>
            </a:pPr>
            <a:r>
              <a:rPr sz="2600" b="0" i="0" u="none">
                <a:solidFill>
                  <a:srgbClr val="000000"/>
                </a:solidFill>
                <a:latin typeface="Arial"/>
                <a:ea typeface="Arial"/>
                <a:cs typeface="Arial"/>
              </a:rPr>
              <a:t>	Контролеры привлекли заказчика к ответственности за то, что в реестре контрактов не разместили обязательную информацию. Нарушение заказчика стало причиной для внеплановой камеральной проверки, в ходе которой выявили дополнительные нарушения (решение Курганского УФАС от 30.01.2023 № 045/10/99-50/2023).</a:t>
            </a:r>
            <a:endParaRPr sz="26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796004244"/>
                                        </p:tgtEl>
                                        <p:attrNameLst>
                                          <p:attrName>style.visibility</p:attrName>
                                        </p:attrNameLst>
                                      </p:cBhvr>
                                      <p:to>
                                        <p:strVal val="visible"/>
                                      </p:to>
                                    </p:set>
                                    <p:anim calcmode="lin" valueType="num">
                                      <p:cBhvr additive="base">
                                        <p:cTn id="13" dur="500" fill="hold"/>
                                        <p:tgtEl>
                                          <p:spTgt spid="1796004244"/>
                                        </p:tgtEl>
                                        <p:attrNameLst>
                                          <p:attrName>ppt_x</p:attrName>
                                        </p:attrNameLst>
                                      </p:cBhvr>
                                      <p:tavLst>
                                        <p:tav tm="0">
                                          <p:val>
                                            <p:strVal val="#ppt_x"/>
                                          </p:val>
                                        </p:tav>
                                        <p:tav tm="100000">
                                          <p:val>
                                            <p:strVal val="#ppt_x"/>
                                          </p:val>
                                        </p:tav>
                                      </p:tavLst>
                                    </p:anim>
                                    <p:anim calcmode="lin" valueType="num">
                                      <p:cBhvr additive="base">
                                        <p:cTn id="12" dur="500" fill="hold"/>
                                        <p:tgtEl>
                                          <p:spTgt spid="1796004244"/>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1192226148"/>
                                        </p:tgtEl>
                                        <p:attrNameLst>
                                          <p:attrName>style.visibility</p:attrName>
                                        </p:attrNameLst>
                                      </p:cBhvr>
                                      <p:to>
                                        <p:strVal val="visible"/>
                                      </p:to>
                                    </p:set>
                                    <p:anim calcmode="lin" valueType="num">
                                      <p:cBhvr additive="base">
                                        <p:cTn id="7" dur="500" fill="hold"/>
                                        <p:tgtEl>
                                          <p:spTgt spid="1192226148"/>
                                        </p:tgtEl>
                                        <p:attrNameLst>
                                          <p:attrName>ppt_x</p:attrName>
                                        </p:attrNameLst>
                                      </p:cBhvr>
                                      <p:tavLst>
                                        <p:tav tm="0">
                                          <p:val>
                                            <p:strVal val="#ppt_x"/>
                                          </p:val>
                                        </p:tav>
                                        <p:tav tm="100000">
                                          <p:val>
                                            <p:strVal val="#ppt_x"/>
                                          </p:val>
                                        </p:tav>
                                      </p:tavLst>
                                    </p:anim>
                                    <p:anim calcmode="lin" valueType="num">
                                      <p:cBhvr additive="base">
                                        <p:cTn id="6" dur="500" fill="hold"/>
                                        <p:tgtEl>
                                          <p:spTgt spid="11922261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455124449" name="Заголовок 1"/>
          <p:cNvSpPr>
            <a:spLocks noGrp="1"/>
          </p:cNvSpPr>
          <p:nvPr>
            <p:ph type="title"/>
          </p:nvPr>
        </p:nvSpPr>
        <p:spPr bwMode="auto">
          <a:xfrm flipH="0" flipV="0">
            <a:off x="112413" y="73554"/>
            <a:ext cx="11964252" cy="1005945"/>
          </a:xfrm>
        </p:spPr>
        <p:txBody>
          <a:bodyPr/>
          <a:lstStyle/>
          <a:p>
            <a:pPr algn="ctr">
              <a:defRPr/>
            </a:pPr>
            <a:r>
              <a:rPr sz="3000" b="1" i="0" u="none">
                <a:solidFill>
                  <a:srgbClr val="000000"/>
                </a:solidFill>
                <a:latin typeface="Arial"/>
                <a:ea typeface="Arial"/>
                <a:cs typeface="Arial"/>
              </a:rPr>
              <a:t>Провалы в прямых контрактах и закупках «с полки»: за что штрафует ФАС</a:t>
            </a:r>
            <a:endParaRPr>
              <a:latin typeface="Arial"/>
              <a:cs typeface="Arial"/>
            </a:endParaRPr>
          </a:p>
        </p:txBody>
      </p:sp>
      <p:sp>
        <p:nvSpPr>
          <p:cNvPr id="519610179" name="Объект 2"/>
          <p:cNvSpPr>
            <a:spLocks noGrp="1"/>
          </p:cNvSpPr>
          <p:nvPr>
            <p:ph idx="1"/>
          </p:nvPr>
        </p:nvSpPr>
        <p:spPr bwMode="auto">
          <a:xfrm flipH="0" flipV="0">
            <a:off x="112413" y="1079499"/>
            <a:ext cx="11964252" cy="5651499"/>
          </a:xfrm>
        </p:spPr>
        <p:txBody>
          <a:bodyPr vertOverflow="overflow" horzOverflow="overflow" vert="horz" wrap="square" lIns="91440" tIns="45720" rIns="91440" bIns="45720" numCol="1" spcCol="0" rtlCol="0" fromWordArt="0" anchor="t" anchorCtr="0" forceAA="0" upright="0" compatLnSpc="0">
            <a:normAutofit fontScale="80000" lnSpcReduction="4000"/>
          </a:bodyPr>
          <a:lstStyle/>
          <a:p>
            <a:pPr marL="0" indent="0">
              <a:buFont typeface="Arial"/>
              <a:buNone/>
              <a:defRPr/>
            </a:pPr>
            <a:r>
              <a:rPr sz="2600" b="1" i="0" u="none">
                <a:solidFill>
                  <a:srgbClr val="6C1E27"/>
                </a:solidFill>
                <a:latin typeface="Arial"/>
                <a:ea typeface="Arial"/>
                <a:cs typeface="Arial"/>
              </a:rPr>
              <a:t>	2 нарушение.</a:t>
            </a:r>
            <a:r>
              <a:rPr sz="2600" b="1" i="0" u="none">
                <a:solidFill>
                  <a:srgbClr val="6C1E27"/>
                </a:solidFill>
                <a:latin typeface="Arial"/>
                <a:ea typeface="Arial"/>
                <a:cs typeface="Arial"/>
              </a:rPr>
              <a:t> </a:t>
            </a:r>
            <a:r>
              <a:rPr sz="2600" b="1" i="0" u="none">
                <a:solidFill>
                  <a:srgbClr val="6C1E27"/>
                </a:solidFill>
                <a:latin typeface="Arial"/>
                <a:ea typeface="Arial"/>
                <a:cs typeface="Arial"/>
              </a:rPr>
              <a:t>В срок не уведомить контролеров о контракте с едпоставщиком</a:t>
            </a:r>
            <a:endParaRPr sz="2600">
              <a:latin typeface="Arial"/>
              <a:cs typeface="Arial"/>
            </a:endParaRPr>
          </a:p>
          <a:p>
            <a:pPr marL="0" indent="0">
              <a:buFont typeface="Arial"/>
              <a:buNone/>
              <a:defRPr/>
            </a:pPr>
            <a:r>
              <a:rPr sz="2600" b="0" i="0" u="none">
                <a:solidFill>
                  <a:srgbClr val="000000"/>
                </a:solidFill>
                <a:latin typeface="Arial"/>
                <a:ea typeface="Arial"/>
                <a:cs typeface="Arial"/>
              </a:rPr>
              <a:t>	</a:t>
            </a:r>
            <a:r>
              <a:rPr sz="2600" b="0" i="0" u="none">
                <a:solidFill>
                  <a:srgbClr val="000000"/>
                </a:solidFill>
                <a:latin typeface="Arial"/>
                <a:ea typeface="Arial"/>
                <a:cs typeface="Arial"/>
              </a:rPr>
              <a:t>Учреждение заключило контракт с управлением вневедомственной охраны Росгвардии на услуги мониторинга технических средств охраны и выезд по сигналу «тревога». Цена контракта не превышала максимальный порог для малой закупки у едпоставщика, но заказчик воспользовался</a:t>
            </a:r>
            <a:r>
              <a:rPr sz="2600" b="0" i="0" u="none">
                <a:solidFill>
                  <a:srgbClr val="000000"/>
                </a:solidFill>
                <a:latin typeface="Arial"/>
                <a:ea typeface="Arial"/>
                <a:cs typeface="Arial"/>
              </a:rPr>
              <a:t> </a:t>
            </a:r>
            <a:r>
              <a:rPr sz="2600" b="0" i="0" u="none">
                <a:solidFill>
                  <a:srgbClr val="000000"/>
                </a:solidFill>
                <a:latin typeface="Arial"/>
                <a:ea typeface="Arial"/>
                <a:cs typeface="Arial"/>
              </a:rPr>
              <a:t> </a:t>
            </a:r>
            <a:r>
              <a:rPr lang="ru-RU" sz="2600" b="0" i="0" u="sng" strike="noStrike" cap="none" spc="0">
                <a:solidFill>
                  <a:schemeClr val="hlink"/>
                </a:solidFill>
                <a:latin typeface="Arial"/>
                <a:ea typeface="Arial"/>
                <a:cs typeface="Arial"/>
                <a:hlinkClick r:id="rId2" tooltip="https://e.goszakaz-vo.ru/npd-doc?npmid=99&amp;npid=499011838&amp;anchor=XA00MH42O9#XA00MH42O9"/>
              </a:rPr>
              <a:t>пунктом 6</a:t>
            </a:r>
            <a:r>
              <a:rPr lang="ru-RU" sz="2600" b="0" i="0" u="sng" strike="noStrike" cap="none" spc="0">
                <a:solidFill>
                  <a:schemeClr val="hlink"/>
                </a:solidFill>
                <a:latin typeface="Arial"/>
                <a:ea typeface="Arial"/>
                <a:cs typeface="Arial"/>
                <a:hlinkClick r:id="rId2" tooltip="https://e.goszakaz-vo.ru/npd-doc?npmid=99&amp;npid=499011838&amp;anchor=XA00MH42O9#XA00MH42O9"/>
              </a:rPr>
              <a:t> </a:t>
            </a:r>
            <a:r>
              <a:rPr sz="2600" b="0" i="0" u="none">
                <a:solidFill>
                  <a:srgbClr val="000000"/>
                </a:solidFill>
                <a:latin typeface="Arial"/>
                <a:ea typeface="Arial"/>
                <a:cs typeface="Arial"/>
              </a:rPr>
              <a:t>части 1 статьи 93 Закона № 44-ФЗ.</a:t>
            </a:r>
            <a:endParaRPr sz="2600">
              <a:latin typeface="Arial"/>
              <a:cs typeface="Arial"/>
            </a:endParaRPr>
          </a:p>
          <a:p>
            <a:pPr marL="0" indent="0">
              <a:buFont typeface="Arial"/>
              <a:buNone/>
              <a:defRPr/>
            </a:pPr>
            <a:r>
              <a:rPr sz="2600" b="0" i="0" u="none">
                <a:solidFill>
                  <a:srgbClr val="000000"/>
                </a:solidFill>
                <a:latin typeface="Arial"/>
                <a:ea typeface="Arial"/>
                <a:cs typeface="Arial"/>
              </a:rPr>
              <a:t>	</a:t>
            </a:r>
            <a:r>
              <a:rPr sz="2600" b="0" i="0" u="none">
                <a:solidFill>
                  <a:srgbClr val="000000"/>
                </a:solidFill>
                <a:latin typeface="Arial"/>
                <a:ea typeface="Arial"/>
                <a:cs typeface="Arial"/>
              </a:rPr>
              <a:t>Закупка у органа исполнительной власти оказалась сложнее, чем предполагали. Заказчик обязан был вовремя направить в УФАС уведомление о заключении контракта по </a:t>
            </a:r>
            <a:r>
              <a:rPr sz="2600" b="0" i="0" u="none">
                <a:solidFill>
                  <a:srgbClr val="000000"/>
                </a:solidFill>
                <a:latin typeface="Arial"/>
                <a:ea typeface="Arial"/>
                <a:cs typeface="Arial"/>
              </a:rPr>
              <a:t> </a:t>
            </a:r>
            <a:r>
              <a:rPr lang="ru-RU" sz="2600" b="0" i="0" u="none" strike="noStrike" cap="none" spc="0">
                <a:solidFill>
                  <a:schemeClr val="tx1"/>
                </a:solidFill>
                <a:latin typeface="Arial"/>
                <a:ea typeface="Arial"/>
                <a:cs typeface="Arial"/>
              </a:rPr>
              <a:t>пункту 6</a:t>
            </a:r>
            <a:r>
              <a:rPr lang="ru-RU" sz="2600" b="0" i="0" u="sng" strike="noStrike" cap="none" spc="0">
                <a:solidFill>
                  <a:schemeClr val="hlink"/>
                </a:solidFill>
                <a:latin typeface="Arial"/>
                <a:ea typeface="Arial"/>
                <a:cs typeface="Arial"/>
                <a:hlinkClick r:id="rId3" tooltip="https://e.goszakaz-vo.ru/npd-doc?npmid=81&amp;npid=17171678"/>
              </a:rPr>
              <a:t> </a:t>
            </a:r>
            <a:r>
              <a:rPr sz="2600" b="0" i="0" u="none">
                <a:solidFill>
                  <a:srgbClr val="000000"/>
                </a:solidFill>
                <a:latin typeface="Arial"/>
                <a:ea typeface="Arial"/>
                <a:cs typeface="Arial"/>
              </a:rPr>
              <a:t>части 1 статьи 93 Закона № 44-ФЗ, но сделал это с опозданием на два рабочих дня.</a:t>
            </a:r>
            <a:endParaRPr sz="2600">
              <a:latin typeface="Arial"/>
              <a:cs typeface="Arial"/>
            </a:endParaRPr>
          </a:p>
          <a:p>
            <a:pPr marL="0" indent="0">
              <a:buFont typeface="Arial"/>
              <a:buNone/>
              <a:defRPr/>
            </a:pPr>
            <a:r>
              <a:rPr sz="2600" b="0" i="0" u="none">
                <a:solidFill>
                  <a:srgbClr val="000000"/>
                </a:solidFill>
                <a:latin typeface="Arial"/>
                <a:ea typeface="Arial"/>
                <a:cs typeface="Arial"/>
              </a:rPr>
              <a:t>	На заседании комиссии УФАС представитель заказчика объяснил просрочку тем, что в учреждении ждали проверки информации о заключении контракта со стороны Казначейства, а затем сразу же направили в контрольный орган уведомление. Контролеры критически отнеслись к попытке заказчика оправдаться. Специалиста по закупкам отдела контрактной службы, который по своей должностной инструкции отвечал в учреждении за направление информации и документов о заключении контракта, оштрафовали на 15 тыс. руб. (</a:t>
            </a:r>
            <a:r>
              <a:rPr lang="ru-RU" sz="2600" b="0" i="0" u="none" strike="noStrike" cap="none" spc="0">
                <a:solidFill>
                  <a:schemeClr val="tx1"/>
                </a:solidFill>
                <a:latin typeface="Arial"/>
                <a:ea typeface="Arial"/>
                <a:cs typeface="Arial"/>
              </a:rPr>
              <a:t>постановление Ярославского УФАС от 19.05.2022 по делу № 076/04/19.7.2-352/2022</a:t>
            </a:r>
            <a:r>
              <a:rPr sz="2600" b="0" i="0" u="none">
                <a:solidFill>
                  <a:srgbClr val="000000"/>
                </a:solidFill>
                <a:latin typeface="Arial"/>
                <a:ea typeface="Arial"/>
                <a:cs typeface="Arial"/>
              </a:rPr>
              <a:t>).</a:t>
            </a:r>
            <a:endParaRPr sz="26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455124449"/>
                                        </p:tgtEl>
                                        <p:attrNameLst>
                                          <p:attrName>style.visibility</p:attrName>
                                        </p:attrNameLst>
                                      </p:cBhvr>
                                      <p:to>
                                        <p:strVal val="visible"/>
                                      </p:to>
                                    </p:set>
                                    <p:anim calcmode="lin" valueType="num">
                                      <p:cBhvr additive="base">
                                        <p:cTn id="13" dur="500" fill="hold"/>
                                        <p:tgtEl>
                                          <p:spTgt spid="1455124449"/>
                                        </p:tgtEl>
                                        <p:attrNameLst>
                                          <p:attrName>ppt_x</p:attrName>
                                        </p:attrNameLst>
                                      </p:cBhvr>
                                      <p:tavLst>
                                        <p:tav tm="0">
                                          <p:val>
                                            <p:strVal val="#ppt_x"/>
                                          </p:val>
                                        </p:tav>
                                        <p:tav tm="100000">
                                          <p:val>
                                            <p:strVal val="#ppt_x"/>
                                          </p:val>
                                        </p:tav>
                                      </p:tavLst>
                                    </p:anim>
                                    <p:anim calcmode="lin" valueType="num">
                                      <p:cBhvr additive="base">
                                        <p:cTn id="12" dur="500" fill="hold"/>
                                        <p:tgtEl>
                                          <p:spTgt spid="1455124449"/>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519610179"/>
                                        </p:tgtEl>
                                        <p:attrNameLst>
                                          <p:attrName>style.visibility</p:attrName>
                                        </p:attrNameLst>
                                      </p:cBhvr>
                                      <p:to>
                                        <p:strVal val="visible"/>
                                      </p:to>
                                    </p:set>
                                    <p:anim calcmode="lin" valueType="num">
                                      <p:cBhvr additive="base">
                                        <p:cTn id="7" dur="500" fill="hold"/>
                                        <p:tgtEl>
                                          <p:spTgt spid="519610179"/>
                                        </p:tgtEl>
                                        <p:attrNameLst>
                                          <p:attrName>ppt_x</p:attrName>
                                        </p:attrNameLst>
                                      </p:cBhvr>
                                      <p:tavLst>
                                        <p:tav tm="0">
                                          <p:val>
                                            <p:strVal val="#ppt_x"/>
                                          </p:val>
                                        </p:tav>
                                        <p:tav tm="100000">
                                          <p:val>
                                            <p:strVal val="#ppt_x"/>
                                          </p:val>
                                        </p:tav>
                                      </p:tavLst>
                                    </p:anim>
                                    <p:anim calcmode="lin" valueType="num">
                                      <p:cBhvr additive="base">
                                        <p:cTn id="6" dur="500" fill="hold"/>
                                        <p:tgtEl>
                                          <p:spTgt spid="5196101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072124599" name="Заголовок 1"/>
          <p:cNvSpPr>
            <a:spLocks noGrp="1"/>
          </p:cNvSpPr>
          <p:nvPr>
            <p:ph type="title"/>
          </p:nvPr>
        </p:nvSpPr>
        <p:spPr bwMode="auto">
          <a:xfrm flipH="0" flipV="0">
            <a:off x="112413" y="94721"/>
            <a:ext cx="11974836" cy="1058861"/>
          </a:xfrm>
        </p:spPr>
        <p:txBody>
          <a:bodyPr/>
          <a:lstStyle/>
          <a:p>
            <a:pPr algn="ctr">
              <a:defRPr/>
            </a:pPr>
            <a:r>
              <a:rPr sz="3000" b="1" i="0" u="none">
                <a:solidFill>
                  <a:srgbClr val="000000"/>
                </a:solidFill>
                <a:latin typeface="Arial"/>
                <a:ea typeface="Arial"/>
                <a:cs typeface="Arial"/>
              </a:rPr>
              <a:t>Провалы в прямых контрактах и закупках «с полки»: за что штрафует ФАС</a:t>
            </a:r>
            <a:endParaRPr>
              <a:latin typeface="Arial"/>
              <a:cs typeface="Arial"/>
            </a:endParaRPr>
          </a:p>
        </p:txBody>
      </p:sp>
      <p:sp>
        <p:nvSpPr>
          <p:cNvPr id="1222074429" name="Объект 2"/>
          <p:cNvSpPr>
            <a:spLocks noGrp="1"/>
          </p:cNvSpPr>
          <p:nvPr>
            <p:ph idx="1"/>
          </p:nvPr>
        </p:nvSpPr>
        <p:spPr bwMode="auto">
          <a:xfrm flipH="0" flipV="0">
            <a:off x="112413" y="1166018"/>
            <a:ext cx="11974836" cy="5554397"/>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buFont typeface="Arial"/>
              <a:buNone/>
              <a:defRPr/>
            </a:pPr>
            <a:r>
              <a:rPr sz="1650" b="1" i="0" u="none">
                <a:solidFill>
                  <a:srgbClr val="6C1E27"/>
                </a:solidFill>
                <a:latin typeface="PT Sans"/>
                <a:ea typeface="PT Sans"/>
                <a:cs typeface="PT Sans"/>
              </a:rPr>
              <a:t>	</a:t>
            </a:r>
            <a:r>
              <a:rPr sz="2600" b="1" i="0" u="none">
                <a:solidFill>
                  <a:srgbClr val="6C1E27"/>
                </a:solidFill>
                <a:latin typeface="Arial"/>
                <a:ea typeface="Arial"/>
                <a:cs typeface="Arial"/>
              </a:rPr>
              <a:t>3 нарушение.</a:t>
            </a:r>
            <a:r>
              <a:rPr sz="2600" b="1" i="0" u="none">
                <a:solidFill>
                  <a:srgbClr val="6C1E27"/>
                </a:solidFill>
                <a:latin typeface="Arial"/>
                <a:ea typeface="Arial"/>
                <a:cs typeface="Arial"/>
              </a:rPr>
              <a:t> </a:t>
            </a:r>
            <a:r>
              <a:rPr sz="2600" b="1" i="0" u="none">
                <a:solidFill>
                  <a:srgbClr val="6C1E27"/>
                </a:solidFill>
                <a:latin typeface="Arial"/>
                <a:ea typeface="Arial"/>
                <a:cs typeface="Arial"/>
              </a:rPr>
              <a:t>Выбрать не тот способ для закупки с субподрядчиками</a:t>
            </a:r>
            <a:endParaRPr sz="2600">
              <a:latin typeface="Arial"/>
              <a:cs typeface="Arial"/>
            </a:endParaRPr>
          </a:p>
          <a:p>
            <a:pPr marL="0" indent="0">
              <a:buFont typeface="Arial"/>
              <a:buNone/>
              <a:defRPr/>
            </a:pPr>
            <a:r>
              <a:rPr sz="2600" b="0" i="0" u="none">
                <a:solidFill>
                  <a:srgbClr val="000000"/>
                </a:solidFill>
                <a:latin typeface="Arial"/>
                <a:ea typeface="Arial"/>
                <a:cs typeface="Arial"/>
              </a:rPr>
              <a:t>	Контролеры провели внеплановую проверку закупок на ремонтные работы у учреждения уголовно-исполнительной системы по </a:t>
            </a:r>
            <a:r>
              <a:rPr sz="2600" b="0" i="0" u="none">
                <a:solidFill>
                  <a:srgbClr val="000000"/>
                </a:solidFill>
                <a:latin typeface="Arial"/>
                <a:ea typeface="Arial"/>
                <a:cs typeface="Arial"/>
              </a:rPr>
              <a:t> </a:t>
            </a:r>
            <a:r>
              <a:rPr lang="ru-RU" sz="2600" b="0" i="0" u="sng" strike="noStrike" cap="none" spc="0">
                <a:solidFill>
                  <a:schemeClr val="hlink"/>
                </a:solidFill>
                <a:latin typeface="Arial"/>
                <a:ea typeface="Arial"/>
                <a:cs typeface="Arial"/>
                <a:hlinkClick r:id="rId2" tooltip="https://e.goszakaz-vo.ru/npd-doc?npmid=99&amp;npid=499011838&amp;anchor=XA00MFC2NV#XA00MFC2NV"/>
              </a:rPr>
              <a:t>пункту 11</a:t>
            </a:r>
            <a:r>
              <a:rPr lang="ru-RU" sz="2600" b="0" i="0" u="sng" strike="noStrike" cap="none" spc="0">
                <a:solidFill>
                  <a:schemeClr val="hlink"/>
                </a:solidFill>
                <a:latin typeface="Arial"/>
                <a:ea typeface="Arial"/>
                <a:cs typeface="Arial"/>
                <a:hlinkClick r:id="rId2" tooltip="https://e.goszakaz-vo.ru/npd-doc?npmid=99&amp;npid=499011838&amp;anchor=XA00MFC2NV#XA00MFC2NV"/>
              </a:rPr>
              <a:t> </a:t>
            </a:r>
            <a:r>
              <a:rPr sz="2600" b="0" i="0" u="none">
                <a:solidFill>
                  <a:srgbClr val="000000"/>
                </a:solidFill>
                <a:latin typeface="Arial"/>
                <a:ea typeface="Arial"/>
                <a:cs typeface="Arial"/>
              </a:rPr>
              <a:t> части 1 статьи 93 Закона № 44-ФЗ. Основание позволяет заключать контракт, когда товар производит, работы выполняет или услугу оказывает само учреждение или предприятие уголовно-исполнительной системы. Выяснилось, что выбранный единственный подрядчик передал весь объем работ по контракту на субподряд.</a:t>
            </a:r>
            <a:endParaRPr sz="2600">
              <a:latin typeface="Arial"/>
              <a:cs typeface="Arial"/>
            </a:endParaRPr>
          </a:p>
          <a:p>
            <a:pPr marL="0" indent="0">
              <a:buFont typeface="Arial"/>
              <a:buNone/>
              <a:defRPr/>
            </a:pPr>
            <a:r>
              <a:rPr sz="2600" b="0" i="0" u="none">
                <a:solidFill>
                  <a:srgbClr val="000000"/>
                </a:solidFill>
                <a:latin typeface="Arial"/>
                <a:ea typeface="Arial"/>
                <a:cs typeface="Arial"/>
              </a:rPr>
              <a:t>	</a:t>
            </a:r>
            <a:r>
              <a:rPr sz="2600" b="0" i="0" u="none">
                <a:solidFill>
                  <a:srgbClr val="000000"/>
                </a:solidFill>
                <a:latin typeface="Arial"/>
                <a:ea typeface="Arial"/>
                <a:cs typeface="Arial"/>
              </a:rPr>
              <a:t>Представитель подрядчика пояснил, что у учреждения УИС нет своей материально-технической базы, чтобы самостоятельно выполнять работы. А заказчик убеждал контролеров, что не знал о договорах с субподрядчиками. Вывод проверяющих был однозначным: закупка у единственного поставщика в этом случае неправомерна. Ведь заказчик не смог обеспечить выполнение работ непосредственно тем, с кем заключили контракт по </a:t>
            </a:r>
            <a:r>
              <a:rPr lang="ru-RU" sz="2600" b="0" i="0" u="none" strike="noStrike" cap="none" spc="0">
                <a:solidFill>
                  <a:schemeClr val="tx1"/>
                </a:solidFill>
                <a:latin typeface="Arial"/>
                <a:ea typeface="Arial"/>
                <a:cs typeface="Arial"/>
              </a:rPr>
              <a:t>пункту 11</a:t>
            </a:r>
            <a:r>
              <a:rPr sz="2600" b="0" i="0" u="none">
                <a:solidFill>
                  <a:srgbClr val="000000"/>
                </a:solidFill>
                <a:latin typeface="Arial"/>
                <a:ea typeface="Arial"/>
                <a:cs typeface="Arial"/>
              </a:rPr>
              <a:t> части 1 статьи 93 Закона № 44-ФЗ (</a:t>
            </a:r>
            <a:r>
              <a:rPr lang="ru-RU" sz="2600" b="0" i="0" u="none" strike="noStrike" cap="none" spc="0">
                <a:solidFill>
                  <a:schemeClr val="tx1"/>
                </a:solidFill>
                <a:latin typeface="Arial"/>
                <a:ea typeface="Arial"/>
                <a:cs typeface="Arial"/>
              </a:rPr>
              <a:t>решение Московского УФАС от 10.03.2025 по делу № 077/10/104-2373/2025</a:t>
            </a:r>
            <a:r>
              <a:rPr sz="2600" b="0" i="0" u="none">
                <a:solidFill>
                  <a:srgbClr val="000000"/>
                </a:solidFill>
                <a:latin typeface="Arial"/>
                <a:ea typeface="Arial"/>
                <a:cs typeface="Arial"/>
              </a:rPr>
              <a:t>).</a:t>
            </a:r>
            <a:endParaRPr sz="26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222074429"/>
                                        </p:tgtEl>
                                        <p:attrNameLst>
                                          <p:attrName>style.visibility</p:attrName>
                                        </p:attrNameLst>
                                      </p:cBhvr>
                                      <p:to>
                                        <p:strVal val="visible"/>
                                      </p:to>
                                    </p:set>
                                    <p:anim calcmode="lin" valueType="num">
                                      <p:cBhvr additive="base">
                                        <p:cTn id="13" dur="500" fill="hold"/>
                                        <p:tgtEl>
                                          <p:spTgt spid="1222074429"/>
                                        </p:tgtEl>
                                        <p:attrNameLst>
                                          <p:attrName>ppt_x</p:attrName>
                                        </p:attrNameLst>
                                      </p:cBhvr>
                                      <p:tavLst>
                                        <p:tav tm="0">
                                          <p:val>
                                            <p:strVal val="#ppt_x"/>
                                          </p:val>
                                        </p:tav>
                                        <p:tav tm="100000">
                                          <p:val>
                                            <p:strVal val="#ppt_x"/>
                                          </p:val>
                                        </p:tav>
                                      </p:tavLst>
                                    </p:anim>
                                    <p:anim calcmode="lin" valueType="num">
                                      <p:cBhvr additive="base">
                                        <p:cTn id="12" dur="500" fill="hold"/>
                                        <p:tgtEl>
                                          <p:spTgt spid="1222074429"/>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2072124599"/>
                                        </p:tgtEl>
                                        <p:attrNameLst>
                                          <p:attrName>style.visibility</p:attrName>
                                        </p:attrNameLst>
                                      </p:cBhvr>
                                      <p:to>
                                        <p:strVal val="visible"/>
                                      </p:to>
                                    </p:set>
                                    <p:anim calcmode="lin" valueType="num">
                                      <p:cBhvr additive="base">
                                        <p:cTn id="7" dur="500" fill="hold"/>
                                        <p:tgtEl>
                                          <p:spTgt spid="2072124599"/>
                                        </p:tgtEl>
                                        <p:attrNameLst>
                                          <p:attrName>ppt_x</p:attrName>
                                        </p:attrNameLst>
                                      </p:cBhvr>
                                      <p:tavLst>
                                        <p:tav tm="0">
                                          <p:val>
                                            <p:strVal val="#ppt_x"/>
                                          </p:val>
                                        </p:tav>
                                        <p:tav tm="100000">
                                          <p:val>
                                            <p:strVal val="#ppt_x"/>
                                          </p:val>
                                        </p:tav>
                                      </p:tavLst>
                                    </p:anim>
                                    <p:anim calcmode="lin" valueType="num">
                                      <p:cBhvr additive="base">
                                        <p:cTn id="6" dur="500" fill="hold"/>
                                        <p:tgtEl>
                                          <p:spTgt spid="20721245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87325366" name="Заголовок 1"/>
          <p:cNvSpPr>
            <a:spLocks noGrp="1"/>
          </p:cNvSpPr>
          <p:nvPr>
            <p:ph type="title"/>
          </p:nvPr>
        </p:nvSpPr>
        <p:spPr bwMode="auto">
          <a:xfrm flipH="0" flipV="0">
            <a:off x="122996" y="105304"/>
            <a:ext cx="11921919" cy="1080028"/>
          </a:xfrm>
        </p:spPr>
        <p:txBody>
          <a:bodyPr/>
          <a:lstStyle/>
          <a:p>
            <a:pPr algn="ctr">
              <a:defRPr/>
            </a:pPr>
            <a:r>
              <a:rPr sz="3000" b="1" i="0" u="none">
                <a:solidFill>
                  <a:srgbClr val="000000"/>
                </a:solidFill>
                <a:latin typeface="Arial"/>
                <a:ea typeface="Arial"/>
                <a:cs typeface="Arial"/>
              </a:rPr>
              <a:t>Провалы в прямых контрактах и закупках «с полки»: за что штрафует ФАС</a:t>
            </a:r>
            <a:endParaRPr>
              <a:latin typeface="Arial"/>
              <a:cs typeface="Arial"/>
            </a:endParaRPr>
          </a:p>
        </p:txBody>
      </p:sp>
      <p:sp>
        <p:nvSpPr>
          <p:cNvPr id="353903362" name="Объект 2"/>
          <p:cNvSpPr>
            <a:spLocks noGrp="1"/>
          </p:cNvSpPr>
          <p:nvPr>
            <p:ph idx="1"/>
          </p:nvPr>
        </p:nvSpPr>
        <p:spPr bwMode="auto">
          <a:xfrm flipH="0" flipV="0">
            <a:off x="122996" y="1185333"/>
            <a:ext cx="11921919" cy="5524499"/>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buFont typeface="Arial"/>
              <a:buNone/>
              <a:defRPr/>
            </a:pPr>
            <a:r>
              <a:rPr sz="1650" b="1" i="0" u="none">
                <a:solidFill>
                  <a:srgbClr val="6C1E27"/>
                </a:solidFill>
                <a:latin typeface="PT Sans"/>
                <a:ea typeface="PT Sans"/>
                <a:cs typeface="PT Sans"/>
              </a:rPr>
              <a:t>	</a:t>
            </a:r>
            <a:r>
              <a:rPr sz="2600" b="1" i="0" u="none">
                <a:solidFill>
                  <a:srgbClr val="6C1E27"/>
                </a:solidFill>
                <a:latin typeface="Arial"/>
                <a:ea typeface="Arial"/>
                <a:cs typeface="Arial"/>
              </a:rPr>
              <a:t>4 нарушение.</a:t>
            </a:r>
            <a:r>
              <a:rPr sz="2600" b="1" i="0" u="none">
                <a:solidFill>
                  <a:srgbClr val="6C1E27"/>
                </a:solidFill>
                <a:latin typeface="Arial"/>
                <a:ea typeface="Arial"/>
                <a:cs typeface="Arial"/>
              </a:rPr>
              <a:t> </a:t>
            </a:r>
            <a:r>
              <a:rPr sz="2600" b="1" i="0" u="none">
                <a:solidFill>
                  <a:srgbClr val="6C1E27"/>
                </a:solidFill>
                <a:latin typeface="Arial"/>
                <a:ea typeface="Arial"/>
                <a:cs typeface="Arial"/>
              </a:rPr>
              <a:t>Пытаться провести закупку «с полки» без позиции в КТРУ</a:t>
            </a:r>
            <a:endParaRPr sz="2600">
              <a:latin typeface="Arial"/>
              <a:cs typeface="Arial"/>
            </a:endParaRPr>
          </a:p>
          <a:p>
            <a:pPr marL="0" indent="0">
              <a:buFont typeface="Arial"/>
              <a:buNone/>
              <a:defRPr/>
            </a:pPr>
            <a:r>
              <a:rPr sz="2600" b="0" i="0" u="none">
                <a:solidFill>
                  <a:srgbClr val="000000"/>
                </a:solidFill>
                <a:latin typeface="Arial"/>
                <a:ea typeface="Arial"/>
                <a:cs typeface="Arial"/>
              </a:rPr>
              <a:t>	Заказчик разместил в ЕИС извещение о закупке по </a:t>
            </a:r>
            <a:r>
              <a:rPr sz="2600" b="0" i="0" u="none">
                <a:solidFill>
                  <a:srgbClr val="000000"/>
                </a:solidFill>
                <a:latin typeface="Arial"/>
                <a:ea typeface="Arial"/>
                <a:cs typeface="Arial"/>
              </a:rPr>
              <a:t> </a:t>
            </a:r>
            <a:r>
              <a:rPr lang="ru-RU" sz="2600" b="0" i="0" u="none" strike="noStrike" cap="none" spc="0">
                <a:solidFill>
                  <a:schemeClr val="tx1"/>
                </a:solidFill>
                <a:latin typeface="Arial"/>
                <a:ea typeface="Arial"/>
                <a:cs typeface="Arial"/>
              </a:rPr>
              <a:t>части 12 </a:t>
            </a:r>
            <a:r>
              <a:rPr sz="2600" b="0" i="0" u="none">
                <a:solidFill>
                  <a:srgbClr val="000000"/>
                </a:solidFill>
                <a:latin typeface="Arial"/>
                <a:ea typeface="Arial"/>
                <a:cs typeface="Arial"/>
              </a:rPr>
              <a:t>статьи 93 Закона № 44-ФЗ. Характеристик закупаемого товара в КТРУ не нашлось, поэтому решили обойтись без них. Раздел с описанием объекта закупки в извещении оставили пустым.</a:t>
            </a:r>
            <a:endParaRPr sz="2600">
              <a:latin typeface="Arial"/>
              <a:cs typeface="Arial"/>
            </a:endParaRPr>
          </a:p>
          <a:p>
            <a:pPr marL="0" indent="0">
              <a:buFont typeface="Arial"/>
              <a:buNone/>
              <a:defRPr/>
            </a:pPr>
            <a:r>
              <a:rPr sz="2600" b="0" i="0" u="none">
                <a:solidFill>
                  <a:srgbClr val="000000"/>
                </a:solidFill>
                <a:latin typeface="Arial"/>
                <a:ea typeface="Arial"/>
                <a:cs typeface="Arial"/>
              </a:rPr>
              <a:t>	</a:t>
            </a:r>
            <a:r>
              <a:rPr sz="2600" b="0" i="0" u="none">
                <a:solidFill>
                  <a:srgbClr val="000000"/>
                </a:solidFill>
                <a:latin typeface="Arial"/>
                <a:ea typeface="Arial"/>
                <a:cs typeface="Arial"/>
              </a:rPr>
              <a:t>Один из участников закупки направил жалобу в УФАС. Контролеры признали действия заказчика нарушением. Закупать товар у едпоставщика в электронной форме по </a:t>
            </a:r>
            <a:r>
              <a:rPr sz="2600" b="0" i="0" u="none">
                <a:solidFill>
                  <a:srgbClr val="000000"/>
                </a:solidFill>
                <a:latin typeface="Arial"/>
                <a:ea typeface="Arial"/>
                <a:cs typeface="Arial"/>
              </a:rPr>
              <a:t> </a:t>
            </a:r>
            <a:r>
              <a:rPr lang="ru-RU" sz="2600" b="0" i="0" u="sng" strike="noStrike" cap="none" spc="0">
                <a:solidFill>
                  <a:schemeClr val="hlink"/>
                </a:solidFill>
                <a:latin typeface="Arial"/>
                <a:ea typeface="Arial"/>
                <a:cs typeface="Arial"/>
                <a:hlinkClick r:id="rId2" tooltip="https://e.goszakaz-vo.ru/npd-doc?npmid=99&amp;npid=499011838&amp;anchor=XA00MKK2OO#XA00MKK2OO"/>
              </a:rPr>
              <a:t>части 12</a:t>
            </a:r>
            <a:r>
              <a:rPr sz="2600" b="0" i="0" u="none">
                <a:solidFill>
                  <a:srgbClr val="000000"/>
                </a:solidFill>
                <a:latin typeface="Arial"/>
                <a:ea typeface="Arial"/>
                <a:cs typeface="Arial"/>
              </a:rPr>
              <a:t> статьи 93 Закона № 44-ФЗ можно, когда в КТРУ есть позиция с описанием этого товара и его характеристиками. Если товара в КТРУ нет, для такой закупки у единственного поставщика нет оснований. Когда извещение о закупке «с полки» составляют без характеристик из каталога, нарушают</a:t>
            </a:r>
            <a:r>
              <a:rPr sz="2600" b="0" i="0" u="none">
                <a:solidFill>
                  <a:srgbClr val="000000"/>
                </a:solidFill>
                <a:latin typeface="Arial"/>
                <a:ea typeface="Arial"/>
                <a:cs typeface="Arial"/>
              </a:rPr>
              <a:t> </a:t>
            </a:r>
            <a:r>
              <a:rPr sz="2600" b="0" i="0" u="none">
                <a:solidFill>
                  <a:srgbClr val="000000"/>
                </a:solidFill>
                <a:latin typeface="Arial"/>
                <a:ea typeface="Arial"/>
                <a:cs typeface="Arial"/>
              </a:rPr>
              <a:t> </a:t>
            </a:r>
            <a:r>
              <a:rPr lang="ru-RU" sz="2600" b="0" i="0" u="none" strike="noStrike" cap="none" spc="0">
                <a:solidFill>
                  <a:schemeClr val="tx1"/>
                </a:solidFill>
                <a:latin typeface="Arial"/>
                <a:ea typeface="Arial"/>
                <a:cs typeface="Arial"/>
              </a:rPr>
              <a:t>подпункт «в»</a:t>
            </a:r>
            <a:r>
              <a:rPr lang="ru-RU" sz="2600" b="0" i="0" u="sng" strike="noStrike" cap="none" spc="0">
                <a:solidFill>
                  <a:schemeClr val="hlink"/>
                </a:solidFill>
                <a:latin typeface="Arial"/>
                <a:ea typeface="Arial"/>
                <a:cs typeface="Arial"/>
                <a:hlinkClick r:id="rId3" tooltip="https://e.goszakaz-vo.ru/npd-doc?npmid=81&amp;npid=17171680"/>
              </a:rPr>
              <a:t> </a:t>
            </a:r>
            <a:r>
              <a:rPr sz="2600" b="0" i="0" u="none">
                <a:solidFill>
                  <a:srgbClr val="000000"/>
                </a:solidFill>
                <a:latin typeface="Arial"/>
                <a:ea typeface="Arial"/>
                <a:cs typeface="Arial"/>
              </a:rPr>
              <a:t>пункта 3 части 12 статьи 93 Закона № 44-ФЗ (</a:t>
            </a:r>
            <a:r>
              <a:rPr lang="ru-RU" sz="2600" b="0" i="0" u="none" strike="noStrike" cap="none" spc="0">
                <a:solidFill>
                  <a:schemeClr val="tx1"/>
                </a:solidFill>
                <a:latin typeface="Arial"/>
                <a:ea typeface="Arial"/>
                <a:cs typeface="Arial"/>
              </a:rPr>
              <a:t>решение Ульяновского УФАС от 25.08.2025 по делу № 073/06/106-546/2025</a:t>
            </a:r>
            <a:r>
              <a:rPr sz="2600" b="0" i="0" u="none">
                <a:solidFill>
                  <a:srgbClr val="000000"/>
                </a:solidFill>
                <a:latin typeface="Arial"/>
                <a:ea typeface="Arial"/>
                <a:cs typeface="Arial"/>
              </a:rPr>
              <a:t>).</a:t>
            </a:r>
            <a:endParaRPr sz="26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687325366"/>
                                        </p:tgtEl>
                                        <p:attrNameLst>
                                          <p:attrName>style.visibility</p:attrName>
                                        </p:attrNameLst>
                                      </p:cBhvr>
                                      <p:to>
                                        <p:strVal val="visible"/>
                                      </p:to>
                                    </p:set>
                                    <p:anim calcmode="lin" valueType="num">
                                      <p:cBhvr additive="base">
                                        <p:cTn id="13" dur="500" fill="hold"/>
                                        <p:tgtEl>
                                          <p:spTgt spid="687325366"/>
                                        </p:tgtEl>
                                        <p:attrNameLst>
                                          <p:attrName>ppt_x</p:attrName>
                                        </p:attrNameLst>
                                      </p:cBhvr>
                                      <p:tavLst>
                                        <p:tav tm="0">
                                          <p:val>
                                            <p:strVal val="#ppt_x"/>
                                          </p:val>
                                        </p:tav>
                                        <p:tav tm="100000">
                                          <p:val>
                                            <p:strVal val="#ppt_x"/>
                                          </p:val>
                                        </p:tav>
                                      </p:tavLst>
                                    </p:anim>
                                    <p:anim calcmode="lin" valueType="num">
                                      <p:cBhvr additive="base">
                                        <p:cTn id="12" dur="500" fill="hold"/>
                                        <p:tgtEl>
                                          <p:spTgt spid="687325366"/>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353903362"/>
                                        </p:tgtEl>
                                        <p:attrNameLst>
                                          <p:attrName>style.visibility</p:attrName>
                                        </p:attrNameLst>
                                      </p:cBhvr>
                                      <p:to>
                                        <p:strVal val="visible"/>
                                      </p:to>
                                    </p:set>
                                    <p:anim calcmode="lin" valueType="num">
                                      <p:cBhvr additive="base">
                                        <p:cTn id="7" dur="500" fill="hold"/>
                                        <p:tgtEl>
                                          <p:spTgt spid="353903362"/>
                                        </p:tgtEl>
                                        <p:attrNameLst>
                                          <p:attrName>ppt_x</p:attrName>
                                        </p:attrNameLst>
                                      </p:cBhvr>
                                      <p:tavLst>
                                        <p:tav tm="0">
                                          <p:val>
                                            <p:strVal val="#ppt_x"/>
                                          </p:val>
                                        </p:tav>
                                        <p:tav tm="100000">
                                          <p:val>
                                            <p:strVal val="#ppt_x"/>
                                          </p:val>
                                        </p:tav>
                                      </p:tavLst>
                                    </p:anim>
                                    <p:anim calcmode="lin" valueType="num">
                                      <p:cBhvr additive="base">
                                        <p:cTn id="6" dur="500" fill="hold"/>
                                        <p:tgtEl>
                                          <p:spTgt spid="3539033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61989621" name="Заголовок 1"/>
          <p:cNvSpPr>
            <a:spLocks noGrp="1"/>
          </p:cNvSpPr>
          <p:nvPr>
            <p:ph type="title"/>
          </p:nvPr>
        </p:nvSpPr>
        <p:spPr bwMode="auto">
          <a:xfrm flipH="0" flipV="0">
            <a:off x="154746" y="115887"/>
            <a:ext cx="11932502" cy="1005945"/>
          </a:xfrm>
        </p:spPr>
        <p:txBody>
          <a:bodyPr/>
          <a:lstStyle/>
          <a:p>
            <a:pPr algn="ctr">
              <a:defRPr/>
            </a:pPr>
            <a:r>
              <a:rPr sz="3000" b="1" i="0" u="none">
                <a:solidFill>
                  <a:srgbClr val="000000"/>
                </a:solidFill>
                <a:latin typeface="Arial"/>
                <a:ea typeface="Arial"/>
                <a:cs typeface="Arial"/>
              </a:rPr>
              <a:t>Провалы в прямых контрактах и закупках «с полки»: за что штрафует ФАС</a:t>
            </a:r>
            <a:endParaRPr>
              <a:latin typeface="Arial"/>
              <a:cs typeface="Arial"/>
            </a:endParaRPr>
          </a:p>
        </p:txBody>
      </p:sp>
      <p:sp>
        <p:nvSpPr>
          <p:cNvPr id="201416431" name="Объект 2"/>
          <p:cNvSpPr>
            <a:spLocks noGrp="1"/>
          </p:cNvSpPr>
          <p:nvPr>
            <p:ph idx="1"/>
          </p:nvPr>
        </p:nvSpPr>
        <p:spPr bwMode="auto">
          <a:xfrm flipH="0" flipV="0">
            <a:off x="154746" y="1121833"/>
            <a:ext cx="11932502" cy="5598583"/>
          </a:xfrm>
        </p:spPr>
        <p:txBody>
          <a:bodyPr/>
          <a:lstStyle/>
          <a:p>
            <a:pPr marL="0" indent="0">
              <a:buFont typeface="Arial"/>
              <a:buNone/>
              <a:defRPr/>
            </a:pPr>
            <a:r>
              <a:rPr sz="1650" b="1" i="0" u="none">
                <a:solidFill>
                  <a:srgbClr val="6C1E27"/>
                </a:solidFill>
                <a:latin typeface="PT Sans"/>
                <a:ea typeface="PT Sans"/>
                <a:cs typeface="PT Sans"/>
              </a:rPr>
              <a:t>	</a:t>
            </a:r>
            <a:r>
              <a:rPr sz="2000" b="1" i="0" u="none">
                <a:solidFill>
                  <a:srgbClr val="6C1E27"/>
                </a:solidFill>
                <a:latin typeface="Arial"/>
                <a:ea typeface="Arial"/>
                <a:cs typeface="Arial"/>
              </a:rPr>
              <a:t>5 нарушение.</a:t>
            </a:r>
            <a:r>
              <a:rPr sz="2000" b="1" i="0" u="none">
                <a:solidFill>
                  <a:srgbClr val="6C1E27"/>
                </a:solidFill>
                <a:latin typeface="Arial"/>
                <a:ea typeface="Arial"/>
                <a:cs typeface="Arial"/>
              </a:rPr>
              <a:t> </a:t>
            </a:r>
            <a:r>
              <a:rPr sz="2000" b="1" i="0" u="none">
                <a:solidFill>
                  <a:srgbClr val="6C1E27"/>
                </a:solidFill>
                <a:latin typeface="Arial"/>
                <a:ea typeface="Arial"/>
                <a:cs typeface="Arial"/>
              </a:rPr>
              <a:t>Выбрать едпоставщика без исключительных полномочий</a:t>
            </a:r>
            <a:endParaRPr sz="2000">
              <a:latin typeface="Arial"/>
              <a:cs typeface="Arial"/>
            </a:endParaRPr>
          </a:p>
          <a:p>
            <a:pPr marL="0" indent="0">
              <a:buFont typeface="Arial"/>
              <a:buNone/>
              <a:defRPr/>
            </a:pPr>
            <a:r>
              <a:rPr sz="2000" b="0" i="0" u="none">
                <a:solidFill>
                  <a:srgbClr val="000000"/>
                </a:solidFill>
                <a:latin typeface="Arial"/>
                <a:ea typeface="Arial"/>
                <a:cs typeface="Arial"/>
              </a:rPr>
              <a:t>	Чтобы провести ежегодный профилактический медосмотр для сотрудников органов принудительного исполнения, организация выбрала</a:t>
            </a:r>
            <a:r>
              <a:rPr sz="2000" b="0" i="0" u="none">
                <a:solidFill>
                  <a:srgbClr val="000000"/>
                </a:solidFill>
                <a:latin typeface="Arial"/>
                <a:ea typeface="Arial"/>
                <a:cs typeface="Arial"/>
              </a:rPr>
              <a:t> </a:t>
            </a:r>
            <a:r>
              <a:rPr lang="ru-RU" sz="2000" b="0" i="0" u="sng" strike="noStrike" cap="none" spc="0">
                <a:solidFill>
                  <a:schemeClr val="hlink"/>
                </a:solidFill>
                <a:latin typeface="Arial"/>
                <a:ea typeface="Arial"/>
                <a:cs typeface="Arial"/>
                <a:hlinkClick r:id="rId2" tooltip="https://e.goszakaz-vo.ru/npd-doc?npmid=99&amp;npid=499011838&amp;anchor=XA00MH42O9#XA00MH42O9"/>
              </a:rPr>
              <a:t>пункт 6</a:t>
            </a:r>
            <a:r>
              <a:rPr sz="2000" b="0" i="0" u="none">
                <a:solidFill>
                  <a:srgbClr val="000000"/>
                </a:solidFill>
                <a:latin typeface="Arial"/>
                <a:ea typeface="Arial"/>
                <a:cs typeface="Arial"/>
              </a:rPr>
              <a:t> части 1 статьи 93 Закона № 44-ФЗ. Исполнителем услуг выбрали центральную районную больницу. Заказчик обосновал выбор медицинской организации порядком, который утвердило правительство.</a:t>
            </a:r>
            <a:endParaRPr sz="2000">
              <a:latin typeface="Arial"/>
              <a:cs typeface="Arial"/>
            </a:endParaRPr>
          </a:p>
          <a:p>
            <a:pPr marL="0" indent="0">
              <a:buFont typeface="Arial"/>
              <a:buNone/>
              <a:defRPr/>
            </a:pPr>
            <a:r>
              <a:rPr sz="2000" b="0" i="0" u="none">
                <a:solidFill>
                  <a:srgbClr val="000000"/>
                </a:solidFill>
                <a:latin typeface="Arial"/>
                <a:ea typeface="Arial"/>
                <a:cs typeface="Arial"/>
              </a:rPr>
              <a:t>	Когда контролеры провели проверку, они выявили нарушение. Закупать по этому основанию можно у единственного поставщика с исключительными полномочиями: органа исполнительной власти или другого специально уполномоченного субъекта. Районная больница исключительными полномочиями не обладала.</a:t>
            </a:r>
            <a:endParaRPr sz="2000">
              <a:latin typeface="Arial"/>
              <a:cs typeface="Arial"/>
            </a:endParaRPr>
          </a:p>
          <a:p>
            <a:pPr marL="0" indent="0">
              <a:buFont typeface="Arial"/>
              <a:buNone/>
              <a:defRPr/>
            </a:pPr>
            <a:r>
              <a:rPr sz="2000" b="0" i="0" u="none">
                <a:solidFill>
                  <a:srgbClr val="000000"/>
                </a:solidFill>
                <a:latin typeface="Arial"/>
                <a:ea typeface="Arial"/>
                <a:cs typeface="Arial"/>
              </a:rPr>
              <a:t>	На заместителя руководителя организации, которая подписала контракт со стороны заказчика контролеры завели дело об административном правонарушении. Поскольку нарушение замруководителя совершила впервые и не нанесла этим вред, штрафовать ее не стали. Контролеры ограничились предупреждением (</a:t>
            </a:r>
            <a:r>
              <a:rPr lang="ru-RU" sz="2000" b="0" i="0" u="none" strike="noStrike" cap="none" spc="0">
                <a:solidFill>
                  <a:schemeClr val="tx1"/>
                </a:solidFill>
                <a:latin typeface="Arial"/>
                <a:ea typeface="Arial"/>
                <a:cs typeface="Arial"/>
              </a:rPr>
              <a:t>постановление Приморского УФАС от 06.08.2025 № 025/04/7.29-615/2025</a:t>
            </a:r>
            <a:r>
              <a:rPr sz="2000" b="0" i="0" u="none">
                <a:solidFill>
                  <a:srgbClr val="000000"/>
                </a:solidFill>
                <a:latin typeface="Arial"/>
                <a:ea typeface="Arial"/>
                <a:cs typeface="Arial"/>
              </a:rPr>
              <a:t>).</a:t>
            </a:r>
            <a:endParaRPr sz="20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61989621"/>
                                        </p:tgtEl>
                                        <p:attrNameLst>
                                          <p:attrName>style.visibility</p:attrName>
                                        </p:attrNameLst>
                                      </p:cBhvr>
                                      <p:to>
                                        <p:strVal val="visible"/>
                                      </p:to>
                                    </p:set>
                                    <p:anim calcmode="lin" valueType="num">
                                      <p:cBhvr additive="base">
                                        <p:cTn id="13" dur="500" fill="hold"/>
                                        <p:tgtEl>
                                          <p:spTgt spid="61989621"/>
                                        </p:tgtEl>
                                        <p:attrNameLst>
                                          <p:attrName>ppt_x</p:attrName>
                                        </p:attrNameLst>
                                      </p:cBhvr>
                                      <p:tavLst>
                                        <p:tav tm="0">
                                          <p:val>
                                            <p:strVal val="#ppt_x"/>
                                          </p:val>
                                        </p:tav>
                                        <p:tav tm="100000">
                                          <p:val>
                                            <p:strVal val="#ppt_x"/>
                                          </p:val>
                                        </p:tav>
                                      </p:tavLst>
                                    </p:anim>
                                    <p:anim calcmode="lin" valueType="num">
                                      <p:cBhvr additive="base">
                                        <p:cTn id="12" dur="500" fill="hold"/>
                                        <p:tgtEl>
                                          <p:spTgt spid="61989621"/>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201416431"/>
                                        </p:tgtEl>
                                        <p:attrNameLst>
                                          <p:attrName>style.visibility</p:attrName>
                                        </p:attrNameLst>
                                      </p:cBhvr>
                                      <p:to>
                                        <p:strVal val="visible"/>
                                      </p:to>
                                    </p:set>
                                    <p:anim calcmode="lin" valueType="num">
                                      <p:cBhvr additive="base">
                                        <p:cTn id="7" dur="500" fill="hold"/>
                                        <p:tgtEl>
                                          <p:spTgt spid="201416431"/>
                                        </p:tgtEl>
                                        <p:attrNameLst>
                                          <p:attrName>ppt_x</p:attrName>
                                        </p:attrNameLst>
                                      </p:cBhvr>
                                      <p:tavLst>
                                        <p:tav tm="0">
                                          <p:val>
                                            <p:strVal val="#ppt_x"/>
                                          </p:val>
                                        </p:tav>
                                        <p:tav tm="100000">
                                          <p:val>
                                            <p:strVal val="#ppt_x"/>
                                          </p:val>
                                        </p:tav>
                                      </p:tavLst>
                                    </p:anim>
                                    <p:anim calcmode="lin" valueType="num">
                                      <p:cBhvr additive="base">
                                        <p:cTn id="6" dur="500" fill="hold"/>
                                        <p:tgtEl>
                                          <p:spTgt spid="2014164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505808211" name="Заголовок 1"/>
          <p:cNvSpPr>
            <a:spLocks noGrp="1"/>
          </p:cNvSpPr>
          <p:nvPr>
            <p:ph type="title"/>
          </p:nvPr>
        </p:nvSpPr>
        <p:spPr bwMode="auto">
          <a:xfrm flipH="0" flipV="0">
            <a:off x="101830" y="94721"/>
            <a:ext cx="11964252" cy="910695"/>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2600" b="1" i="0" u="none" strike="noStrike" cap="none" spc="0">
                <a:solidFill>
                  <a:srgbClr val="000000"/>
                </a:solidFill>
                <a:latin typeface="Arial"/>
                <a:ea typeface="Arial"/>
                <a:cs typeface="Arial"/>
              </a:rPr>
            </a:br>
            <a:br>
              <a:rPr lang="ru-RU" sz="2600" b="1" i="0" u="none" strike="noStrike" cap="none" spc="0">
                <a:solidFill>
                  <a:srgbClr val="000000"/>
                </a:solidFill>
                <a:latin typeface="Arial"/>
                <a:ea typeface="Arial"/>
                <a:cs typeface="Arial"/>
              </a:rPr>
            </a:br>
            <a:r>
              <a:rPr lang="ru-RU" sz="2800" b="1" i="0" u="none" strike="noStrike" cap="none" spc="0">
                <a:solidFill>
                  <a:srgbClr val="000000"/>
                </a:solidFill>
                <a:latin typeface="Arial"/>
                <a:ea typeface="Arial"/>
                <a:cs typeface="Arial"/>
              </a:rPr>
              <a:t>Провалы в прямых контрактах и закупках «с полки»: за что штрафует ФАС</a:t>
            </a:r>
            <a:endParaRPr sz="2800">
              <a:latin typeface="Arial"/>
              <a:cs typeface="Arial"/>
            </a:endParaRPr>
          </a:p>
          <a:p>
            <a:pPr>
              <a:defRPr/>
            </a:pPr>
            <a:endParaRPr/>
          </a:p>
        </p:txBody>
      </p:sp>
      <p:sp>
        <p:nvSpPr>
          <p:cNvPr id="17511332" name="Объект 2"/>
          <p:cNvSpPr>
            <a:spLocks noGrp="1"/>
          </p:cNvSpPr>
          <p:nvPr>
            <p:ph idx="1"/>
          </p:nvPr>
        </p:nvSpPr>
        <p:spPr bwMode="auto">
          <a:xfrm flipH="0" flipV="0">
            <a:off x="101830" y="1005416"/>
            <a:ext cx="11964252" cy="5746749"/>
          </a:xfrm>
        </p:spPr>
        <p:txBody>
          <a:bodyPr vertOverflow="overflow" horzOverflow="overflow" vert="horz" wrap="square" lIns="91440" tIns="45720" rIns="91440" bIns="45720" numCol="1" spcCol="0" rtlCol="0" fromWordArt="0" anchor="t" anchorCtr="0" forceAA="0" upright="0" compatLnSpc="0">
            <a:normAutofit/>
          </a:bodyPr>
          <a:lstStyle/>
          <a:p>
            <a:pPr marL="0" indent="0">
              <a:buFont typeface="Arial"/>
              <a:buNone/>
              <a:defRPr/>
            </a:pPr>
            <a:r>
              <a:rPr sz="1650" b="1" i="0" u="none">
                <a:solidFill>
                  <a:srgbClr val="6C1E27"/>
                </a:solidFill>
                <a:latin typeface="PT Sans"/>
                <a:ea typeface="PT Sans"/>
                <a:cs typeface="PT Sans"/>
              </a:rPr>
              <a:t>	</a:t>
            </a:r>
            <a:r>
              <a:rPr sz="2000" b="1" i="0" u="none">
                <a:solidFill>
                  <a:srgbClr val="6C1E27"/>
                </a:solidFill>
                <a:latin typeface="Arial"/>
                <a:ea typeface="Arial"/>
                <a:cs typeface="Arial"/>
              </a:rPr>
              <a:t>6 нарушение.</a:t>
            </a:r>
            <a:r>
              <a:rPr sz="2000" b="1" i="0" u="none">
                <a:solidFill>
                  <a:srgbClr val="6C1E27"/>
                </a:solidFill>
                <a:latin typeface="Arial"/>
                <a:ea typeface="Arial"/>
                <a:cs typeface="Arial"/>
              </a:rPr>
              <a:t> </a:t>
            </a:r>
            <a:r>
              <a:rPr sz="2000" b="1" i="0" u="none">
                <a:solidFill>
                  <a:srgbClr val="6C1E27"/>
                </a:solidFill>
                <a:latin typeface="Arial"/>
                <a:ea typeface="Arial"/>
                <a:cs typeface="Arial"/>
              </a:rPr>
              <a:t>Считать любой форс-мажор основанием для экстренной закупки</a:t>
            </a:r>
            <a:endParaRPr sz="2000">
              <a:latin typeface="Arial"/>
              <a:cs typeface="Arial"/>
            </a:endParaRPr>
          </a:p>
          <a:p>
            <a:pPr marL="0" indent="0">
              <a:buFont typeface="Arial"/>
              <a:buNone/>
              <a:defRPr/>
            </a:pPr>
            <a:r>
              <a:rPr sz="2000">
                <a:latin typeface="Arial"/>
                <a:ea typeface="Arial"/>
                <a:cs typeface="Arial"/>
              </a:rPr>
              <a:t>	</a:t>
            </a:r>
            <a:r>
              <a:rPr sz="2000" b="0" i="0" u="none">
                <a:solidFill>
                  <a:srgbClr val="000000"/>
                </a:solidFill>
                <a:latin typeface="Arial"/>
                <a:ea typeface="Arial"/>
                <a:cs typeface="Arial"/>
              </a:rPr>
              <a:t>Санаторий проводил конкурс на услуги лечебного питания. После жалобы участника закупки ФАС потребовала отменить результаты определения поставщика и рассмотреть заявки заново. Со второй попытки этот участник победил, поэтому первый победитель обжаловал решение контролеров в суде. Судья запретил заключать контракт с его конкурентом, пока не разберется в споре.</a:t>
            </a:r>
            <a:endParaRPr sz="2000">
              <a:latin typeface="Arial"/>
              <a:cs typeface="Arial"/>
            </a:endParaRPr>
          </a:p>
          <a:p>
            <a:pPr marL="0" indent="0">
              <a:buFont typeface="Arial"/>
              <a:buNone/>
              <a:defRPr/>
            </a:pPr>
            <a:r>
              <a:rPr sz="2000">
                <a:latin typeface="Arial"/>
                <a:ea typeface="Arial"/>
                <a:cs typeface="Arial"/>
              </a:rPr>
              <a:t>	</a:t>
            </a:r>
            <a:r>
              <a:rPr sz="2000" b="0" i="0" u="none">
                <a:solidFill>
                  <a:srgbClr val="000000"/>
                </a:solidFill>
                <a:latin typeface="Arial"/>
                <a:ea typeface="Arial"/>
                <a:cs typeface="Arial"/>
              </a:rPr>
              <a:t>Заказчик решил, что запрет суда — это то обстоятельство непреодолимой силы, для которого можно использовать</a:t>
            </a:r>
            <a:r>
              <a:rPr sz="2000" b="0" i="0" u="none">
                <a:solidFill>
                  <a:srgbClr val="000000"/>
                </a:solidFill>
                <a:latin typeface="Arial"/>
                <a:ea typeface="Arial"/>
                <a:cs typeface="Arial"/>
              </a:rPr>
              <a:t> </a:t>
            </a:r>
            <a:r>
              <a:rPr lang="ru-RU" sz="2000" b="0" i="0" u="sng" strike="noStrike" cap="none" spc="0">
                <a:solidFill>
                  <a:schemeClr val="hlink"/>
                </a:solidFill>
                <a:latin typeface="Arial"/>
                <a:ea typeface="Arial"/>
                <a:cs typeface="Arial"/>
                <a:hlinkClick r:id="rId2" tooltip="https://e.goszakaz-vo.ru/npd-doc?npmid=99&amp;npid=499011838&amp;anchor=XA00MIQ2OI#XA00MIQ2OI"/>
              </a:rPr>
              <a:t>пункт 9</a:t>
            </a:r>
            <a:r>
              <a:rPr sz="2000" b="0" i="0" u="none">
                <a:solidFill>
                  <a:srgbClr val="000000"/>
                </a:solidFill>
                <a:latin typeface="Arial"/>
                <a:ea typeface="Arial"/>
                <a:cs typeface="Arial"/>
              </a:rPr>
              <a:t> части 1 статьи 93 Закона № 44-ФЗ. Чтобы не оставить пациентов санатория без лечебного питания, он заключил контракт с первым победителем как с единственным поставщиком. Разумеется, второй победитель снова направил жалобу контролерам.</a:t>
            </a:r>
            <a:endParaRPr sz="2000">
              <a:latin typeface="Arial"/>
              <a:cs typeface="Arial"/>
            </a:endParaRPr>
          </a:p>
          <a:p>
            <a:pPr marL="0" indent="0">
              <a:buFont typeface="Arial"/>
              <a:buNone/>
              <a:defRPr/>
            </a:pPr>
            <a:r>
              <a:rPr sz="2000" b="0" i="0" u="none">
                <a:solidFill>
                  <a:srgbClr val="000000"/>
                </a:solidFill>
                <a:latin typeface="Arial"/>
                <a:ea typeface="Arial"/>
                <a:cs typeface="Arial"/>
              </a:rPr>
              <a:t>	Контролеры признали закупку по </a:t>
            </a:r>
            <a:r>
              <a:rPr lang="ru-RU" sz="2000" b="0" i="0" u="none" strike="noStrike" cap="none" spc="0">
                <a:solidFill>
                  <a:schemeClr val="tx1"/>
                </a:solidFill>
                <a:latin typeface="Arial"/>
                <a:ea typeface="Arial"/>
                <a:cs typeface="Arial"/>
              </a:rPr>
              <a:t>пункту 9</a:t>
            </a:r>
            <a:r>
              <a:rPr sz="2000" b="0" i="0" u="none">
                <a:solidFill>
                  <a:srgbClr val="000000"/>
                </a:solidFill>
                <a:latin typeface="Arial"/>
                <a:ea typeface="Arial"/>
                <a:cs typeface="Arial"/>
              </a:rPr>
              <a:t> </a:t>
            </a:r>
            <a:r>
              <a:rPr sz="2000" b="0" i="0" u="none">
                <a:solidFill>
                  <a:srgbClr val="000000"/>
                </a:solidFill>
                <a:latin typeface="Arial"/>
                <a:ea typeface="Arial"/>
                <a:cs typeface="Arial"/>
              </a:rPr>
              <a:t> части 1 статьи 93 Закона № 44-ФЗ неправомерной. Временный запрет суда заключать контракт — это не обстоятельство непреодолимой силы, указали они. На того, кто принял решение об экстренной закупке у едпоставщика, завели дело об административном правонарушении (</a:t>
            </a:r>
            <a:r>
              <a:rPr lang="ru-RU" sz="2000" b="0" i="0" u="none" strike="noStrike" cap="none" spc="0">
                <a:solidFill>
                  <a:schemeClr val="tx1"/>
                </a:solidFill>
                <a:latin typeface="Arial"/>
                <a:ea typeface="Arial"/>
                <a:cs typeface="Arial"/>
              </a:rPr>
              <a:t>решение ФАС от 03.02.2023 по делу № П-32/23</a:t>
            </a:r>
            <a:r>
              <a:rPr sz="2000" b="0" i="0" u="none">
                <a:solidFill>
                  <a:srgbClr val="000000"/>
                </a:solidFill>
                <a:latin typeface="Arial"/>
                <a:ea typeface="Arial"/>
                <a:cs typeface="Arial"/>
              </a:rPr>
              <a:t>).</a:t>
            </a:r>
            <a:endParaRPr sz="2000">
              <a:latin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4" dur="1" fill="hold">
                                          <p:stCondLst>
                                            <p:cond delay="0"/>
                                          </p:stCondLst>
                                        </p:cTn>
                                        <p:tgtEl>
                                          <p:spTgt spid="1505808211"/>
                                        </p:tgtEl>
                                        <p:attrNameLst>
                                          <p:attrName>style.visibility</p:attrName>
                                        </p:attrNameLst>
                                      </p:cBhvr>
                                      <p:to>
                                        <p:strVal val="visible"/>
                                      </p:to>
                                    </p:set>
                                    <p:anim calcmode="lin" valueType="num">
                                      <p:cBhvr additive="base">
                                        <p:cTn id="13" dur="500" fill="hold"/>
                                        <p:tgtEl>
                                          <p:spTgt spid="1505808211"/>
                                        </p:tgtEl>
                                        <p:attrNameLst>
                                          <p:attrName>ppt_x</p:attrName>
                                        </p:attrNameLst>
                                      </p:cBhvr>
                                      <p:tavLst>
                                        <p:tav tm="0">
                                          <p:val>
                                            <p:strVal val="#ppt_x"/>
                                          </p:val>
                                        </p:tav>
                                        <p:tav tm="100000">
                                          <p:val>
                                            <p:strVal val="#ppt_x"/>
                                          </p:val>
                                        </p:tav>
                                      </p:tavLst>
                                    </p:anim>
                                    <p:anim calcmode="lin" valueType="num">
                                      <p:cBhvr additive="base">
                                        <p:cTn id="12" dur="500" fill="hold"/>
                                        <p:tgtEl>
                                          <p:spTgt spid="1505808211"/>
                                        </p:tgtEl>
                                        <p:attrNameLst>
                                          <p:attrName>ppt_y</p:attrName>
                                        </p:attrNameLst>
                                      </p:cBhvr>
                                      <p:tavLst>
                                        <p:tav tm="0">
                                          <p:val>
                                            <p:strVal val="1+#ppt_h/2"/>
                                          </p:val>
                                        </p:tav>
                                        <p:tav tm="100000">
                                          <p:val>
                                            <p:strVal val="#ppt_y"/>
                                          </p:val>
                                        </p:tav>
                                      </p:tavLst>
                                    </p:anim>
                                  </p:childTnLst>
                                </p:cTn>
                              </p:par>
                            </p:childTnLst>
                          </p:cTn>
                        </p:par>
                      </p:childTnLst>
                    </p:cTn>
                  </p:par>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8" dur="1" fill="hold">
                                          <p:stCondLst>
                                            <p:cond delay="0"/>
                                          </p:stCondLst>
                                        </p:cTn>
                                        <p:tgtEl>
                                          <p:spTgt spid="17511332"/>
                                        </p:tgtEl>
                                        <p:attrNameLst>
                                          <p:attrName>style.visibility</p:attrName>
                                        </p:attrNameLst>
                                      </p:cBhvr>
                                      <p:to>
                                        <p:strVal val="visible"/>
                                      </p:to>
                                    </p:set>
                                    <p:anim calcmode="lin" valueType="num">
                                      <p:cBhvr additive="base">
                                        <p:cTn id="7" dur="500" fill="hold"/>
                                        <p:tgtEl>
                                          <p:spTgt spid="17511332"/>
                                        </p:tgtEl>
                                        <p:attrNameLst>
                                          <p:attrName>ppt_x</p:attrName>
                                        </p:attrNameLst>
                                      </p:cBhvr>
                                      <p:tavLst>
                                        <p:tav tm="0">
                                          <p:val>
                                            <p:strVal val="#ppt_x"/>
                                          </p:val>
                                        </p:tav>
                                        <p:tav tm="100000">
                                          <p:val>
                                            <p:strVal val="#ppt_x"/>
                                          </p:val>
                                        </p:tav>
                                      </p:tavLst>
                                    </p:anim>
                                    <p:anim calcmode="lin" valueType="num">
                                      <p:cBhvr additive="base">
                                        <p:cTn id="6" dur="500" fill="hold"/>
                                        <p:tgtEl>
                                          <p:spTgt spid="175113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157142153" name="Заголовок 1"/>
          <p:cNvSpPr>
            <a:spLocks noGrp="1"/>
          </p:cNvSpPr>
          <p:nvPr>
            <p:ph type="title"/>
          </p:nvPr>
        </p:nvSpPr>
        <p:spPr bwMode="auto">
          <a:xfrm flipH="0" flipV="0">
            <a:off x="154746" y="168804"/>
            <a:ext cx="11869002" cy="6445778"/>
          </a:xfrm>
        </p:spPr>
        <p:txBody>
          <a:bodyPr/>
          <a:lstStyle/>
          <a:p>
            <a:pPr algn="ctr">
              <a:defRPr/>
            </a:pPr>
            <a:r>
              <a:rPr/>
              <a:t>СПАСИБО ЗА ВНИМАНИЕ</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137780403" name="Заголовок 1"/>
          <p:cNvSpPr>
            <a:spLocks noGrp="1"/>
          </p:cNvSpPr>
          <p:nvPr>
            <p:ph type="title"/>
          </p:nvPr>
        </p:nvSpPr>
        <p:spPr bwMode="auto">
          <a:xfrm flipH="0" flipV="0">
            <a:off x="159832" y="274637"/>
            <a:ext cx="11810999" cy="6371695"/>
          </a:xfrm>
        </p:spPr>
        <p:txBody>
          <a:bodyPr/>
          <a:lstStyle/>
          <a:p>
            <a:pPr algn="ctr">
              <a:defRPr/>
            </a:pPr>
            <a:r>
              <a:rPr sz="2800" b="0" i="0" u="none">
                <a:solidFill>
                  <a:srgbClr val="FF0000"/>
                </a:solidFill>
                <a:latin typeface="Arial"/>
                <a:ea typeface="Arial"/>
                <a:cs typeface="Arial"/>
              </a:rPr>
              <a:t>Закупки у единственного поставщика</a:t>
            </a:r>
            <a:r>
              <a:rPr sz="2800" b="0" i="0" u="none">
                <a:solidFill>
                  <a:srgbClr val="111111"/>
                </a:solidFill>
                <a:latin typeface="Arial"/>
                <a:ea typeface="Arial"/>
                <a:cs typeface="Arial"/>
              </a:rPr>
              <a:t>, предусмотренные частью 1 статьи 93 Закона № 44-ФЗ, традиционно вызывают повышенный интерес, так как позволяют заказчикам минимизировать временные и организационные затраты на проведение конкурентных процедур. </a:t>
            </a:r>
            <a:br>
              <a:rPr sz="2800" b="0" i="0" u="none">
                <a:solidFill>
                  <a:srgbClr val="111111"/>
                </a:solidFill>
                <a:latin typeface="Arial"/>
                <a:ea typeface="Arial"/>
                <a:cs typeface="Arial"/>
              </a:rPr>
            </a:br>
            <a:br>
              <a:rPr sz="2800" b="0" i="0" u="none">
                <a:solidFill>
                  <a:srgbClr val="111111"/>
                </a:solidFill>
                <a:latin typeface="Arial"/>
                <a:ea typeface="Arial"/>
                <a:cs typeface="Arial"/>
              </a:rPr>
            </a:br>
            <a:r>
              <a:rPr sz="2800" b="0" i="0" u="none">
                <a:solidFill>
                  <a:srgbClr val="FF0000"/>
                </a:solidFill>
                <a:latin typeface="Arial"/>
                <a:ea typeface="Arial"/>
                <a:cs typeface="Arial"/>
              </a:rPr>
              <a:t>С 1 июля 2026 года законодатель существенно расширил перечень оснований для таких закупок</a:t>
            </a:r>
            <a:r>
              <a:rPr sz="2800" b="0" i="0" u="none">
                <a:solidFill>
                  <a:srgbClr val="111111"/>
                </a:solidFill>
                <a:latin typeface="Arial"/>
                <a:ea typeface="Arial"/>
                <a:cs typeface="Arial"/>
              </a:rPr>
              <a:t>, стремясь повысить гибкость контрактной системы и оперативность удовлетворения государственных нужд.</a:t>
            </a:r>
            <a:endParaRPr sz="2800"/>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43497366" name="Заголовок 1"/>
          <p:cNvSpPr>
            <a:spLocks noGrp="1"/>
          </p:cNvSpPr>
          <p:nvPr>
            <p:ph type="title"/>
          </p:nvPr>
        </p:nvSpPr>
        <p:spPr bwMode="auto">
          <a:xfrm flipH="0" flipV="0">
            <a:off x="112413" y="73554"/>
            <a:ext cx="11974836" cy="794278"/>
          </a:xfrm>
        </p:spPr>
        <p:txBody>
          <a:bodyPr/>
          <a:lstStyle/>
          <a:p>
            <a:pPr algn="ctr">
              <a:defRPr/>
            </a:pPr>
            <a:r>
              <a:rPr sz="2800" b="1" i="0" u="none">
                <a:solidFill>
                  <a:srgbClr val="111111"/>
                </a:solidFill>
                <a:latin typeface="Arial"/>
                <a:ea typeface="Arial"/>
                <a:cs typeface="Arial"/>
              </a:rPr>
              <a:t>Новые основания для закупок</a:t>
            </a:r>
            <a:endParaRPr sz="2800"/>
          </a:p>
        </p:txBody>
      </p:sp>
      <p:sp>
        <p:nvSpPr>
          <p:cNvPr id="1924693543" name="Объект 2"/>
          <p:cNvSpPr>
            <a:spLocks noGrp="1"/>
          </p:cNvSpPr>
          <p:nvPr>
            <p:ph idx="1"/>
          </p:nvPr>
        </p:nvSpPr>
        <p:spPr bwMode="auto">
          <a:xfrm flipH="0" flipV="0">
            <a:off x="112413" y="867833"/>
            <a:ext cx="11974836" cy="5831416"/>
          </a:xfrm>
        </p:spPr>
        <p:txBody>
          <a:bodyPr vertOverflow="overflow" horzOverflow="overflow" vert="horz" wrap="square" lIns="91440" tIns="45720" rIns="91440" bIns="45720" numCol="1" spcCol="0" rtlCol="0" fromWordArt="0" anchor="t" anchorCtr="0" forceAA="0" upright="0" compatLnSpc="0">
            <a:normAutofit/>
          </a:bodyPr>
          <a:lstStyle/>
          <a:p>
            <a:pPr lvl="1" algn="just">
              <a:defRPr/>
            </a:pPr>
            <a:endParaRPr sz="2200"/>
          </a:p>
          <a:p>
            <a:pPr lvl="1" algn="just">
              <a:defRPr/>
            </a:pPr>
            <a:endParaRPr sz="2200" b="0" i="0" u="none">
              <a:solidFill>
                <a:srgbClr val="111111"/>
              </a:solidFill>
              <a:latin typeface="Arial"/>
              <a:ea typeface="Arial"/>
              <a:cs typeface="Arial"/>
            </a:endParaRPr>
          </a:p>
          <a:p>
            <a:pPr lvl="1" algn="ctr">
              <a:defRPr/>
            </a:pPr>
            <a:r>
              <a:rPr sz="2200" b="0" i="0" u="none">
                <a:solidFill>
                  <a:srgbClr val="FF0000"/>
                </a:solidFill>
                <a:latin typeface="Arial"/>
                <a:ea typeface="Arial"/>
                <a:cs typeface="Arial"/>
              </a:rPr>
              <a:t>Одним из ключевых нововведений</a:t>
            </a:r>
            <a:r>
              <a:rPr sz="2200" b="0" i="0" u="none">
                <a:solidFill>
                  <a:srgbClr val="111111"/>
                </a:solidFill>
                <a:latin typeface="Arial"/>
                <a:ea typeface="Arial"/>
                <a:cs typeface="Arial"/>
              </a:rPr>
              <a:t> является включение в перечень оснований для закупок у единственного поставщика случаев, связанных с выполнением поручений Президента РФ или Правительства РФ. Эти изменения закреплены в новой редакции пункта 5.1 части 1 статьи 93 Закона № 44-ФЗ, которая допускает заключение контракта с единственным поставщиком на основании акта Президента РФ или Правительства РФ, если такие акты прямо предусматривают необходимость закупки у конкретного лица. </a:t>
            </a:r>
            <a:endParaRPr sz="2200" b="0" i="0" u="none">
              <a:solidFill>
                <a:srgbClr val="111111"/>
              </a:solidFill>
              <a:latin typeface="Arial"/>
              <a:ea typeface="Arial"/>
              <a:cs typeface="Arial"/>
            </a:endParaRPr>
          </a:p>
          <a:p>
            <a:pPr lvl="1" algn="ctr">
              <a:defRPr/>
            </a:pPr>
            <a:endParaRPr sz="2200" b="0" i="0" u="none">
              <a:solidFill>
                <a:srgbClr val="111111"/>
              </a:solidFill>
              <a:latin typeface="Arial"/>
              <a:ea typeface="Arial"/>
              <a:cs typeface="Arial"/>
            </a:endParaRPr>
          </a:p>
          <a:p>
            <a:pPr lvl="1" algn="ctr">
              <a:defRPr/>
            </a:pPr>
            <a:r>
              <a:rPr sz="2200" b="0" i="0" u="none">
                <a:solidFill>
                  <a:srgbClr val="FF0000"/>
                </a:solidFill>
                <a:latin typeface="Arial"/>
                <a:ea typeface="Arial"/>
                <a:cs typeface="Arial"/>
              </a:rPr>
              <a:t>Это нововведение направлено</a:t>
            </a:r>
            <a:r>
              <a:rPr sz="2200" b="0" i="0" u="none">
                <a:solidFill>
                  <a:srgbClr val="111111"/>
                </a:solidFill>
                <a:latin typeface="Arial"/>
                <a:ea typeface="Arial"/>
                <a:cs typeface="Arial"/>
              </a:rPr>
              <a:t> на ускорение реализации стратегически важных проектов, таких как инфраструктурные программы, обеспечение обороноспособности или ликвидация последствий чрезвычайных ситуаций.</a:t>
            </a:r>
            <a:endParaRPr sz="2200" b="0" i="0" u="none">
              <a:solidFill>
                <a:srgbClr val="111111"/>
              </a:solidFill>
              <a:latin typeface="Arial"/>
              <a:ea typeface="Arial"/>
              <a:cs typeface="Aria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071789336" name="Заголовок 1"/>
          <p:cNvSpPr>
            <a:spLocks noGrp="1"/>
          </p:cNvSpPr>
          <p:nvPr>
            <p:ph type="title"/>
          </p:nvPr>
        </p:nvSpPr>
        <p:spPr bwMode="auto">
          <a:xfrm flipH="0" flipV="0">
            <a:off x="91246" y="84137"/>
            <a:ext cx="11996002" cy="751945"/>
          </a:xfrm>
        </p:spPr>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lgn="ctr">
              <a:defRPr/>
            </a:pPr>
            <a:br>
              <a:rPr lang="ru-RU" sz="4400" b="1" i="0" u="none" strike="noStrike" cap="none" spc="0">
                <a:solidFill>
                  <a:srgbClr val="111111"/>
                </a:solidFill>
                <a:latin typeface="Arial"/>
                <a:ea typeface="Arial"/>
                <a:cs typeface="Arial"/>
              </a:rPr>
            </a:br>
            <a:r>
              <a:rPr lang="ru-RU" sz="4400" b="1" i="0" u="none" strike="noStrike" cap="none" spc="0">
                <a:solidFill>
                  <a:srgbClr val="111111"/>
                </a:solidFill>
                <a:latin typeface="Arial"/>
                <a:ea typeface="Arial"/>
                <a:cs typeface="Arial"/>
              </a:rPr>
              <a:t>Новые основания для закупок</a:t>
            </a:r>
            <a:endParaRPr sz="4400"/>
          </a:p>
          <a:p>
            <a:pPr>
              <a:defRPr/>
            </a:pPr>
            <a:endParaRPr/>
          </a:p>
        </p:txBody>
      </p:sp>
      <p:sp>
        <p:nvSpPr>
          <p:cNvPr id="1857464486" name="Объект 2"/>
          <p:cNvSpPr>
            <a:spLocks noGrp="1"/>
          </p:cNvSpPr>
          <p:nvPr>
            <p:ph idx="1"/>
          </p:nvPr>
        </p:nvSpPr>
        <p:spPr bwMode="auto">
          <a:xfrm flipH="0" flipV="0">
            <a:off x="91246" y="836083"/>
            <a:ext cx="11996002" cy="5873749"/>
          </a:xfrm>
        </p:spPr>
        <p:txBody>
          <a:bodyPr vertOverflow="overflow" horzOverflow="overflow" vert="horz" wrap="square" lIns="91440" tIns="45720" rIns="91440" bIns="45720" numCol="1" spcCol="0" rtlCol="0" fromWordArt="0" anchor="t" anchorCtr="0" forceAA="0" upright="0" compatLnSpc="0">
            <a:normAutofit fontScale="70000" lnSpcReduction="6000"/>
          </a:bodyPr>
          <a:lstStyle/>
          <a:p>
            <a:pPr lvl="1" algn="just">
              <a:defRPr/>
            </a:pPr>
            <a:r>
              <a:rPr lang="ru-RU" sz="3200" b="0" i="0" u="none" strike="noStrike" cap="none" spc="0">
                <a:solidFill>
                  <a:srgbClr val="FF0000"/>
                </a:solidFill>
                <a:latin typeface="Arial"/>
                <a:ea typeface="Arial"/>
                <a:cs typeface="Arial"/>
              </a:rPr>
              <a:t>Примером практического применения подобных норм</a:t>
            </a:r>
            <a:r>
              <a:rPr lang="ru-RU" sz="3200" b="0" i="0" u="none" strike="noStrike" cap="none" spc="0">
                <a:solidFill>
                  <a:srgbClr val="111111"/>
                </a:solidFill>
                <a:latin typeface="Arial"/>
                <a:ea typeface="Arial"/>
                <a:cs typeface="Arial"/>
              </a:rPr>
              <a:t> может служить закупка специализированного оборудования для государственных нужд, когда поставщик определяется на основании уникальности его продукции или статуса единственного производителя. </a:t>
            </a:r>
            <a:r>
              <a:rPr lang="ru-RU" sz="3200" b="0" i="0" u="none" strike="noStrike" cap="none" spc="0">
                <a:solidFill>
                  <a:srgbClr val="FF0000"/>
                </a:solidFill>
                <a:latin typeface="Arial"/>
                <a:ea typeface="Arial"/>
                <a:cs typeface="Arial"/>
              </a:rPr>
              <a:t>Например</a:t>
            </a:r>
            <a:r>
              <a:rPr lang="ru-RU" sz="3200" b="0" i="0" u="none" strike="noStrike" cap="none" spc="0">
                <a:solidFill>
                  <a:srgbClr val="111111"/>
                </a:solidFill>
                <a:latin typeface="Arial"/>
                <a:ea typeface="Arial"/>
                <a:cs typeface="Arial"/>
              </a:rPr>
              <a:t>, в судебной практике Верховного Суда РФ (Определение от 15.03.2023 № 305-ЭС22-19654) подчеркивается, что выбор единственного поставщика в таких случаях должен быть обоснован объективной необходимостью, а не субъективным предпочтением заказчика. </a:t>
            </a:r>
            <a:r>
              <a:rPr lang="ru-RU" sz="3200" b="1" i="0" u="none" strike="noStrike" cap="none" spc="0">
                <a:solidFill>
                  <a:srgbClr val="FF0000"/>
                </a:solidFill>
                <a:latin typeface="Arial"/>
                <a:ea typeface="Arial"/>
                <a:cs typeface="Arial"/>
              </a:rPr>
              <a:t>!!!</a:t>
            </a:r>
            <a:r>
              <a:rPr lang="ru-RU" sz="3200" b="0" i="0" u="none" strike="noStrike" cap="none" spc="0">
                <a:solidFill>
                  <a:srgbClr val="111111"/>
                </a:solidFill>
                <a:latin typeface="Arial"/>
                <a:ea typeface="Arial"/>
                <a:cs typeface="Arial"/>
              </a:rPr>
              <a:t> </a:t>
            </a:r>
            <a:r>
              <a:rPr lang="ru-RU" sz="3200" b="0" i="0" u="none" strike="noStrike" cap="none" spc="0">
                <a:solidFill>
                  <a:srgbClr val="FF0000"/>
                </a:solidFill>
                <a:latin typeface="Arial"/>
                <a:ea typeface="Arial"/>
                <a:cs typeface="Arial"/>
              </a:rPr>
              <a:t>Суд указал</a:t>
            </a:r>
            <a:r>
              <a:rPr lang="ru-RU" sz="3200" b="0" i="0" u="none" strike="noStrike" cap="none" spc="0">
                <a:solidFill>
                  <a:srgbClr val="111111"/>
                </a:solidFill>
                <a:latin typeface="Arial"/>
                <a:ea typeface="Arial"/>
                <a:cs typeface="Arial"/>
              </a:rPr>
              <a:t>, что закупка у единственного поставщика </a:t>
            </a:r>
            <a:r>
              <a:rPr lang="ru-RU" sz="3200" b="0" i="0" u="none" strike="noStrike" cap="none" spc="0">
                <a:solidFill>
                  <a:srgbClr val="FF0000"/>
                </a:solidFill>
                <a:latin typeface="Arial"/>
                <a:ea typeface="Arial"/>
                <a:cs typeface="Arial"/>
              </a:rPr>
              <a:t>допустима, если иные способы закупки</a:t>
            </a:r>
            <a:r>
              <a:rPr lang="ru-RU" sz="3200" b="0" i="0" u="none" strike="noStrike" cap="none" spc="0">
                <a:solidFill>
                  <a:srgbClr val="111111"/>
                </a:solidFill>
                <a:latin typeface="Arial"/>
                <a:ea typeface="Arial"/>
                <a:cs typeface="Arial"/>
              </a:rPr>
              <a:t> (конкурс, аукцион) </a:t>
            </a:r>
            <a:r>
              <a:rPr lang="ru-RU" sz="3200" b="0" i="0" u="none" strike="noStrike" cap="none" spc="0">
                <a:solidFill>
                  <a:srgbClr val="FF0000"/>
                </a:solidFill>
                <a:latin typeface="Arial"/>
                <a:ea typeface="Arial"/>
                <a:cs typeface="Arial"/>
              </a:rPr>
              <a:t>нецелесообразны с точки зрения оперативности или уникальности поставляемого объекта</a:t>
            </a:r>
            <a:r>
              <a:rPr lang="ru-RU" sz="3200" b="0" i="0" u="none" strike="noStrike" cap="none" spc="0">
                <a:solidFill>
                  <a:srgbClr val="111111"/>
                </a:solidFill>
                <a:latin typeface="Arial"/>
                <a:ea typeface="Arial"/>
                <a:cs typeface="Arial"/>
              </a:rPr>
              <a:t>.</a:t>
            </a:r>
            <a:endParaRPr lang="ru-RU" sz="3200" b="0" i="0" u="none" strike="noStrike" cap="none" spc="0">
              <a:solidFill>
                <a:schemeClr val="tx1"/>
              </a:solidFill>
              <a:latin typeface="Times New Roman"/>
              <a:cs typeface="Times New Roman"/>
            </a:endParaRPr>
          </a:p>
          <a:p>
            <a:pPr marL="457200" lvl="1" indent="0" algn="just">
              <a:buFont typeface="Arial"/>
              <a:buNone/>
              <a:defRPr/>
            </a:pPr>
            <a:endParaRPr sz="3200"/>
          </a:p>
          <a:p>
            <a:pPr lvl="1" algn="just">
              <a:defRPr/>
            </a:pPr>
            <a:r>
              <a:rPr lang="ru-RU" sz="3200" b="0" i="0" u="none" strike="noStrike" cap="none" spc="0">
                <a:solidFill>
                  <a:srgbClr val="111111"/>
                </a:solidFill>
                <a:latin typeface="Arial"/>
                <a:ea typeface="Arial"/>
                <a:cs typeface="Arial"/>
              </a:rPr>
              <a:t>Кроме того, введены дополнительные основания, связанные с закупками для реализации крупных инвестиционных проектов, включенных в перечень, утвержденный Правительством РФ. Это касается, </a:t>
            </a:r>
            <a:r>
              <a:rPr lang="ru-RU" sz="3200" b="0" i="0" u="none" strike="noStrike" cap="none" spc="0">
                <a:solidFill>
                  <a:srgbClr val="FF0000"/>
                </a:solidFill>
                <a:latin typeface="Arial"/>
                <a:ea typeface="Arial"/>
                <a:cs typeface="Arial"/>
              </a:rPr>
              <a:t>например,</a:t>
            </a:r>
            <a:r>
              <a:rPr lang="ru-RU" sz="3200" b="0" i="0" u="none" strike="noStrike" cap="none" spc="0">
                <a:solidFill>
                  <a:srgbClr val="111111"/>
                </a:solidFill>
                <a:latin typeface="Arial"/>
                <a:ea typeface="Arial"/>
                <a:cs typeface="Arial"/>
              </a:rPr>
              <a:t> поставки уникальных технологий или оборудования, производимых ограниченным числом поставщиков. Такие закупки должны сопровождаться обоснованием в Единой информационной системе (ЕИС), включая указание на отсутствие альтернативных поставщиков.</a:t>
            </a:r>
            <a:endParaRPr sz="3200"/>
          </a:p>
          <a:p>
            <a:pPr>
              <a:defRPr/>
            </a:pP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Corn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Классическая 2">
      <a:majorFont>
        <a:latin typeface="Arial"/>
        <a:ea typeface="Arial"/>
        <a:cs typeface="Arial"/>
      </a:majorFont>
      <a:minorFont>
        <a:latin typeface="Arial"/>
        <a:ea typeface="Arial"/>
        <a:cs typeface="Arial"/>
      </a:minorFont>
    </a:fontScheme>
    <a:fmtScheme name="Стандартная">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Р7-Офис/2025.2.2.831</Application>
  <DocSecurity>0</DocSecurity>
  <PresentationFormat>Widescreen</PresentationFormat>
  <Paragraphs>0</Paragraphs>
  <Slides>68</Slides>
  <Notes>68</Notes>
  <HiddenSlides>0</HiddenSlides>
  <MMClips>2</MMClips>
  <ScaleCrop>0</ScaleCrop>
  <HeadingPairs>
    <vt:vector size="4" baseType="variant">
      <vt:variant>
        <vt:lpstr>Theme</vt:lpstr>
      </vt:variant>
      <vt:variant>
        <vt:i4>1</vt:i4>
      </vt:variant>
      <vt:variant>
        <vt:lpstr>Slide Titles</vt:lpstr>
      </vt:variant>
      <vt:variant>
        <vt:i4>68</vt:i4>
      </vt:variant>
    </vt:vector>
  </HeadingPairs>
  <TitlesOfParts>
    <vt:vector size="69"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identifier/>
  <dc:language/>
  <cp:lastModifiedBy>173ba</cp:lastModifiedBy>
  <cp:revision>10</cp:revision>
  <dcterms:modified xsi:type="dcterms:W3CDTF">2025-12-08T21:08:10Z</dcterms:modified>
  <cp:category/>
  <cp:contentStatus/>
  <cp:version/>
</cp:coreProperties>
</file>